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4.xml.rels" ContentType="application/vnd.openxmlformats-package.relationships+xml"/>
  <Override PartName="/ppt/slideLayouts/slideLayout1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8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40.xml.rels" ContentType="application/vnd.openxmlformats-package.relationships+xml"/>
  <Override PartName="/ppt/slides/_rels/slide34.xml.rels" ContentType="application/vnd.openxmlformats-package.relationships+xml"/>
  <Override PartName="/ppt/slides/_rels/slide42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41.xml.rels" ContentType="application/vnd.openxmlformats-package.relationships+xml"/>
  <Override PartName="/ppt/slides/_rels/slide3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7.xml" ContentType="application/vnd.openxmlformats-officedocument.presentationml.slide+xml"/>
  <Override PartName="/ppt/slides/slide35.xml" ContentType="application/vnd.openxmlformats-officedocument.presentationml.slide+xml"/>
  <Override PartName="/ppt/slides/slide41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39.xml" ContentType="application/vnd.openxmlformats-officedocument.presentationml.slide+xml"/>
  <Override PartName="/ppt/slides/slide20.xml" ContentType="application/vnd.openxmlformats-officedocument.presentationml.slide+xml"/>
  <Override PartName="/ppt/slides/slide34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_rels/presentation.xml.rels" ContentType="application/vnd.openxmlformats-package.relationships+xml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61.jpeg" ContentType="image/jpeg"/>
  <Override PartName="/ppt/media/image41.png" ContentType="image/png"/>
  <Override PartName="/ppt/media/image40.png" ContentType="image/png"/>
  <Override PartName="/ppt/media/image70.tif" ContentType="image/tiff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67.jpeg" ContentType="image/jpe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11.png" ContentType="image/png"/>
  <Override PartName="/ppt/media/image37.png" ContentType="image/png"/>
  <Override PartName="/ppt/media/image2.png" ContentType="image/png"/>
  <Override PartName="/ppt/media/image62.jpeg" ContentType="image/jpeg"/>
  <Override PartName="/ppt/media/image7.png" ContentType="image/png"/>
  <Override PartName="/ppt/media/image57.png" ContentType="image/png"/>
  <Override PartName="/ppt/media/image22.png" ContentType="image/png"/>
  <Override PartName="/ppt/media/image36.png" ContentType="image/png"/>
  <Override PartName="/ppt/media/image49.png" ContentType="image/png"/>
  <Override PartName="/ppt/media/image51.jpeg" ContentType="image/jpeg"/>
  <Override PartName="/ppt/media/image81.png" ContentType="image/png"/>
  <Override PartName="/ppt/media/image48.png" ContentType="image/png"/>
  <Override PartName="/ppt/media/image54.jpeg" ContentType="image/jpeg"/>
  <Override PartName="/ppt/media/image78.png" ContentType="image/png"/>
  <Override PartName="/ppt/media/image55.jpeg" ContentType="image/jpeg"/>
  <Override PartName="/ppt/media/image50.jpeg" ContentType="image/jpeg"/>
  <Override PartName="/ppt/media/image71.png" ContentType="image/png"/>
  <Override PartName="/ppt/media/image3.png" ContentType="image/png"/>
  <Override PartName="/ppt/media/image38.png" ContentType="image/png"/>
  <Override PartName="/ppt/media/image60.png" ContentType="image/png"/>
  <Override PartName="/ppt/media/image4.png" ContentType="image/png"/>
  <Override PartName="/ppt/media/image39.png" ContentType="image/png"/>
  <Override PartName="/ppt/media/image82.png" ContentType="image/png"/>
  <Override PartName="/ppt/media/image65.jpeg" ContentType="image/jpeg"/>
  <Override PartName="/ppt/media/image76.png" ContentType="image/png"/>
  <Override PartName="/ppt/media/image23.png" ContentType="image/png"/>
  <Override PartName="/ppt/media/image63.jpeg" ContentType="image/jpeg"/>
  <Override PartName="/ppt/media/image14.png" ContentType="image/png"/>
  <Override PartName="/ppt/media/image53.jpeg" ContentType="image/jpeg"/>
  <Override PartName="/ppt/media/image68.png" ContentType="image/png"/>
  <Override PartName="/ppt/media/image15.png" ContentType="image/png"/>
  <Override PartName="/ppt/media/image75.png" ContentType="image/png"/>
  <Override PartName="/ppt/media/image72.png" ContentType="image/png"/>
  <Override PartName="/ppt/media/image64.jpeg" ContentType="image/jpeg"/>
  <Override PartName="/ppt/media/image77.png" ContentType="image/png"/>
  <Override PartName="/ppt/media/image52.jpeg" ContentType="image/jpeg"/>
  <Override PartName="/ppt/media/image8.png" ContentType="image/png"/>
  <Override PartName="/ppt/media/image58.png" ContentType="image/png"/>
  <Override PartName="/ppt/media/image80.png" ContentType="image/png"/>
  <Override PartName="/ppt/media/image74.png" ContentType="image/png"/>
  <Override PartName="/ppt/media/image21.png" ContentType="image/png"/>
  <Override PartName="/ppt/media/image73.png" ContentType="image/png"/>
  <Override PartName="/ppt/media/image5.png" ContentType="image/png"/>
  <Override PartName="/ppt/media/image20.png" ContentType="image/png"/>
  <Override PartName="/ppt/media/image79.png" ContentType="image/png"/>
  <Override PartName="/ppt/media/image19.png" ContentType="image/png"/>
  <Override PartName="/ppt/media/image18.png" ContentType="image/png"/>
  <Override PartName="/ppt/media/image66.jpeg" ContentType="image/jpeg"/>
  <Override PartName="/ppt/media/image17.png" ContentType="image/png"/>
  <Override PartName="/ppt/media/image16.png" ContentType="image/png"/>
  <Override PartName="/ppt/media/image13.png" ContentType="image/png"/>
  <Override PartName="/ppt/media/image12.png" ContentType="image/png"/>
  <Override PartName="/ppt/media/image6.png" ContentType="image/png"/>
  <Override PartName="/ppt/media/image56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368640" y="383040"/>
            <a:ext cx="11453760" cy="6090840"/>
          </a:xfrm>
          <a:prstGeom prst="rect">
            <a:avLst/>
          </a:prstGeom>
          <a:solidFill>
            <a:srgbClr val="f2f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68640" y="383040"/>
            <a:ext cx="11453760" cy="6090840"/>
          </a:xfrm>
          <a:prstGeom prst="rect">
            <a:avLst/>
          </a:prstGeom>
          <a:solidFill>
            <a:srgbClr val="f2f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hyperlink" Target="http://openaccess.thecvf.com/content_ICCV_2019/papers/Bolya_YOLACT_Real-Time_Instance_Segmentation_ICCV_2019_paper.pdf" TargetMode="External"/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4" Type="http://schemas.openxmlformats.org/officeDocument/2006/relationships/hyperlink" Target="http://openaccess.thecvf.com/content_ICCV_2019/papers/Bolya_YOLACT_Real-Time_Instance_Segmentation_ICCV_2019_paper.pdf" TargetMode="External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hyperlink" Target="https://www.kaggle.com/c/imaterialist-fashion-2019-FGVC6/overview" TargetMode="External"/><Relationship Id="rId3" Type="http://schemas.openxmlformats.org/officeDocument/2006/relationships/hyperlink" Target="https://www.kaggle.com/c/imaterialist-fashion-2019-FGVC6/overview" TargetMode="External"/><Relationship Id="rId4" Type="http://schemas.openxmlformats.org/officeDocument/2006/relationships/hyperlink" Target="https://www.kaggle.com/c/imaterialist-fashion-2019-FGVC6/overview" TargetMode="External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hyperlink" Target="https://www.kaggle.com/c/imaterialist-fashion-2019-FGVC6/overview" TargetMode="External"/><Relationship Id="rId3" Type="http://schemas.openxmlformats.org/officeDocument/2006/relationships/hyperlink" Target="https://www.kaggle.com/c/imaterialist-fashion-2019-FGVC6/overview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jpeg"/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5" Type="http://schemas.openxmlformats.org/officeDocument/2006/relationships/image" Target="../media/image65.jpeg"/><Relationship Id="rId6" Type="http://schemas.openxmlformats.org/officeDocument/2006/relationships/image" Target="../media/image66.jpeg"/><Relationship Id="rId7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0.tif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hyperlink" Target="https://blog.athelas.com/a-brief-history-of-cnns-in-image-segmentation-from-r-cnn-to-mask-r-cnn-34ea83205de4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4" Type="http://schemas.openxmlformats.org/officeDocument/2006/relationships/hyperlink" Target="https://blog.athelas.com/a-brief-history-of-cnns-in-image-segmentation-from-r-cnn-to-mask-r-cnn-34ea83205de4" TargetMode="External"/><Relationship Id="rId5" Type="http://schemas.openxmlformats.org/officeDocument/2006/relationships/hyperlink" Target="https://arxiv.org/pdf/1311.2524.pdf" TargetMode="External"/><Relationship Id="rId6" Type="http://schemas.openxmlformats.org/officeDocument/2006/relationships/hyperlink" Target="https://arxiv.org/pdf/1311.2524.pdf" TargetMode="External"/><Relationship Id="rId7" Type="http://schemas.openxmlformats.org/officeDocument/2006/relationships/hyperlink" Target="https://arxiv.org/pdf/1311.2524.pdf" TargetMode="External"/><Relationship Id="rId8" Type="http://schemas.openxmlformats.org/officeDocument/2006/relationships/hyperlink" Target="https://arxiv.org/pdf/1504.08083.pdf" TargetMode="External"/><Relationship Id="rId9" Type="http://schemas.openxmlformats.org/officeDocument/2006/relationships/hyperlink" Target="https://arxiv.org/pdf/1504.08083.pdf" TargetMode="External"/><Relationship Id="rId10" Type="http://schemas.openxmlformats.org/officeDocument/2006/relationships/hyperlink" Target="https://arxiv.org/pdf/1504.08083.pdf" TargetMode="External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hyperlink" Target="https://arxiv.org/pdf/1703.06870.pdf" TargetMode="External"/><Relationship Id="rId14" Type="http://schemas.openxmlformats.org/officeDocument/2006/relationships/hyperlink" Target="https://arxiv.org/pdf/1703.06870.pdf" TargetMode="External"/><Relationship Id="rId15" Type="http://schemas.openxmlformats.org/officeDocument/2006/relationships/hyperlink" Target="https://arxiv.org/pdf/1703.06870.pdf" TargetMode="External"/><Relationship Id="rId16" Type="http://schemas.openxmlformats.org/officeDocument/2006/relationships/hyperlink" Target="https://arxiv.org/pdf/1506.01497.pdf" TargetMode="External"/><Relationship Id="rId17" Type="http://schemas.openxmlformats.org/officeDocument/2006/relationships/hyperlink" Target="https://arxiv.org/pdf/1506.01497.pdf" TargetMode="External"/><Relationship Id="rId18" Type="http://schemas.openxmlformats.org/officeDocument/2006/relationships/hyperlink" Target="https://arxiv.org/pdf/1506.01497.pdf" TargetMode="External"/><Relationship Id="rId19" Type="http://schemas.openxmlformats.org/officeDocument/2006/relationships/image" Target="../media/image76.png"/><Relationship Id="rId20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hyperlink" Target="https://arxiv.org/pdf/1605.06211v1.pdf" TargetMode="External"/><Relationship Id="rId3" Type="http://schemas.openxmlformats.org/officeDocument/2006/relationships/hyperlink" Target="https://arxiv.org/pdf/1605.06211v1.pdf" TargetMode="External"/><Relationship Id="rId4" Type="http://schemas.openxmlformats.org/officeDocument/2006/relationships/hyperlink" Target="https://arxiv.org/pdf/1605.06211v1.pdf" TargetMode="External"/><Relationship Id="rId5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hyperlink" Target="https://arxiv.org/pdf/1505.04597.pdf" TargetMode="External"/><Relationship Id="rId3" Type="http://schemas.openxmlformats.org/officeDocument/2006/relationships/hyperlink" Target="https://arxiv.org/pdf/1505.04597.pdf" TargetMode="External"/><Relationship Id="rId4" Type="http://schemas.openxmlformats.org/officeDocument/2006/relationships/hyperlink" Target="https://arxiv.org/pdf/1505.04597.pdf" TargetMode="External"/><Relationship Id="rId5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arxiv.org/pdf/1703.06870.pdf" TargetMode="External"/><Relationship Id="rId4" Type="http://schemas.openxmlformats.org/officeDocument/2006/relationships/hyperlink" Target="https://arxiv.org/pdf/1703.06870.pdf" TargetMode="External"/><Relationship Id="rId5" Type="http://schemas.openxmlformats.org/officeDocument/2006/relationships/image" Target="../media/image81.png"/><Relationship Id="rId6" Type="http://schemas.openxmlformats.org/officeDocument/2006/relationships/hyperlink" Target="https://medium.com/@jonathan_hui/image-segmentation-with-mask-r-cnn-ebe6d793272" TargetMode="External"/><Relationship Id="rId7" Type="http://schemas.openxmlformats.org/officeDocument/2006/relationships/hyperlink" Target="https://medium.com/@jonathan_hui/image-segmentation-with-mask-r-cnn-ebe6d793272" TargetMode="External"/><Relationship Id="rId8" Type="http://schemas.openxmlformats.org/officeDocument/2006/relationships/hyperlink" Target="https://medium.com/@jonathan_hui/image-segmentation-with-mask-r-cnn-ebe6d793272" TargetMode="External"/><Relationship Id="rId9" Type="http://schemas.openxmlformats.org/officeDocument/2006/relationships/hyperlink" Target="https://medium.com/@jonathan_hui/image-segmentation-with-mask-r-cnn-ebe6d793272" TargetMode="External"/><Relationship Id="rId10" Type="http://schemas.openxmlformats.org/officeDocument/2006/relationships/hyperlink" Target="https://medium.com/@jonathan_hui/image-segmentation-with-mask-r-cnn-ebe6d793272" TargetMode="External"/><Relationship Id="rId1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arxiv.org/pdf/1612.01105.pdf" TargetMode="External"/><Relationship Id="rId2" Type="http://schemas.openxmlformats.org/officeDocument/2006/relationships/hyperlink" Target="https://arxiv.org/pdf/1612.01105.pdf" TargetMode="External"/><Relationship Id="rId3" Type="http://schemas.openxmlformats.org/officeDocument/2006/relationships/hyperlink" Target="https://arxiv.org/pdf/1612.01105.pdf" TargetMode="External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blog.athelas.com/a-brief-history-of-cnns-in-image-segmentation-from-r-cnn-to-mask-r-cnn-34ea83205de4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4" Type="http://schemas.openxmlformats.org/officeDocument/2006/relationships/hyperlink" Target="https://arxiv.org/pdf/1504.08083.pdf" TargetMode="External"/><Relationship Id="rId5" Type="http://schemas.openxmlformats.org/officeDocument/2006/relationships/hyperlink" Target="https://arxiv.org/pdf/1311.2524.pdf" TargetMode="External"/><Relationship Id="rId6" Type="http://schemas.openxmlformats.org/officeDocument/2006/relationships/hyperlink" Target="https://arxiv.org/pdf/1506.01497.pdf" TargetMode="External"/><Relationship Id="rId7" Type="http://schemas.openxmlformats.org/officeDocument/2006/relationships/hyperlink" Target="https://arxiv.org/pdf/1703.06870.pdf" TargetMode="External"/><Relationship Id="rId8" Type="http://schemas.openxmlformats.org/officeDocument/2006/relationships/hyperlink" Target="https://arxiv.org/pdf/1904.02689.pdf" TargetMode="External"/><Relationship Id="rId9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751040" y="609480"/>
            <a:ext cx="8675280" cy="31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  <a:ea typeface="DejaVu Sans"/>
              </a:rPr>
              <a:t>Fashion segmentation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751040" y="3886200"/>
            <a:ext cx="8675280" cy="19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 cap="small">
                <a:solidFill>
                  <a:srgbClr val="ffffff"/>
                </a:solidFill>
                <a:latin typeface="Century Gothic"/>
                <a:ea typeface="DejaVu Sans"/>
              </a:rPr>
              <a:t>Segmentation of fashion-related items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7013880" y="5214240"/>
            <a:ext cx="846360" cy="137880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6802920" y="4878720"/>
            <a:ext cx="1418400" cy="258120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3"/>
          <p:cNvSpPr/>
          <p:nvPr/>
        </p:nvSpPr>
        <p:spPr>
          <a:xfrm>
            <a:off x="6618240" y="4485240"/>
            <a:ext cx="1938240" cy="317160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4"/>
          <p:cNvSpPr/>
          <p:nvPr/>
        </p:nvSpPr>
        <p:spPr>
          <a:xfrm>
            <a:off x="6554520" y="4008240"/>
            <a:ext cx="2441520" cy="399600"/>
          </a:xfrm>
          <a:prstGeom prst="parallelogram">
            <a:avLst>
              <a:gd name="adj" fmla="val 111408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8" name="Picture 9" descr=""/>
          <p:cNvPicPr/>
          <p:nvPr/>
        </p:nvPicPr>
        <p:blipFill>
          <a:blip r:embed="rId2"/>
          <a:stretch/>
        </p:blipFill>
        <p:spPr>
          <a:xfrm>
            <a:off x="9244080" y="1161720"/>
            <a:ext cx="2339280" cy="2633760"/>
          </a:xfrm>
          <a:prstGeom prst="rect">
            <a:avLst/>
          </a:prstGeom>
          <a:ln>
            <a:noFill/>
          </a:ln>
        </p:spPr>
      </p:pic>
      <p:sp>
        <p:nvSpPr>
          <p:cNvPr id="219" name="CustomShape 5"/>
          <p:cNvSpPr/>
          <p:nvPr/>
        </p:nvSpPr>
        <p:spPr>
          <a:xfrm>
            <a:off x="15480" y="539280"/>
            <a:ext cx="82911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Pyramid Structure – Pre-Trained Encoder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1163160" y="2041200"/>
            <a:ext cx="2603880" cy="16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Pre-Trained Encoder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Plugs into a decoder.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Avoids training from scratch.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CustomShape 7"/>
          <p:cNvSpPr/>
          <p:nvPr/>
        </p:nvSpPr>
        <p:spPr>
          <a:xfrm>
            <a:off x="6821640" y="2014560"/>
            <a:ext cx="204408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Decoder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Trained on specific dataset.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CustomShape 8"/>
          <p:cNvSpPr/>
          <p:nvPr/>
        </p:nvSpPr>
        <p:spPr>
          <a:xfrm>
            <a:off x="5047920" y="5321520"/>
            <a:ext cx="185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9"/>
          <p:cNvSpPr/>
          <p:nvPr/>
        </p:nvSpPr>
        <p:spPr>
          <a:xfrm>
            <a:off x="5274000" y="5001840"/>
            <a:ext cx="140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0"/>
          <p:cNvSpPr/>
          <p:nvPr/>
        </p:nvSpPr>
        <p:spPr>
          <a:xfrm>
            <a:off x="5417640" y="4682160"/>
            <a:ext cx="11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1"/>
          <p:cNvSpPr/>
          <p:nvPr/>
        </p:nvSpPr>
        <p:spPr>
          <a:xfrm>
            <a:off x="8866800" y="4485240"/>
            <a:ext cx="2683080" cy="2009160"/>
          </a:xfrm>
          <a:prstGeom prst="rect">
            <a:avLst/>
          </a:prstGeom>
          <a:noFill/>
          <a:ln cap="rnd" w="12600">
            <a:solidFill>
              <a:srgbClr val="00b05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Encoder can still share features from various scales.  Decoder design must take encoder dimensions into account.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 flipH="1" rot="5400000">
            <a:off x="8328240" y="3163680"/>
            <a:ext cx="580320" cy="7912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3"/>
          <p:cNvSpPr/>
          <p:nvPr/>
        </p:nvSpPr>
        <p:spPr>
          <a:xfrm>
            <a:off x="5185440" y="5625360"/>
            <a:ext cx="1504080" cy="2865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Encoding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8" name="CustomShape 14"/>
          <p:cNvSpPr/>
          <p:nvPr/>
        </p:nvSpPr>
        <p:spPr>
          <a:xfrm flipH="1" rot="20067600">
            <a:off x="6788880" y="5595120"/>
            <a:ext cx="625320" cy="90360"/>
          </a:xfrm>
          <a:custGeom>
            <a:avLst/>
            <a:gdLst/>
            <a:ahLst/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>
            <a:round/>
            <a:head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Picture 24" descr=""/>
          <p:cNvPicPr/>
          <p:nvPr/>
        </p:nvPicPr>
        <p:blipFill>
          <a:blip r:embed="rId3"/>
          <a:stretch/>
        </p:blipFill>
        <p:spPr>
          <a:xfrm>
            <a:off x="2580480" y="3529440"/>
            <a:ext cx="2383200" cy="2455560"/>
          </a:xfrm>
          <a:prstGeom prst="rect">
            <a:avLst/>
          </a:prstGeom>
          <a:ln>
            <a:noFill/>
          </a:ln>
        </p:spPr>
      </p:pic>
      <p:sp>
        <p:nvSpPr>
          <p:cNvPr id="230" name="CustomShape 15"/>
          <p:cNvSpPr/>
          <p:nvPr/>
        </p:nvSpPr>
        <p:spPr>
          <a:xfrm>
            <a:off x="3223800" y="4862160"/>
            <a:ext cx="126396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e.g.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ResNet101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1" name="CustomShape 16"/>
          <p:cNvSpPr/>
          <p:nvPr/>
        </p:nvSpPr>
        <p:spPr>
          <a:xfrm>
            <a:off x="601920" y="1062720"/>
            <a:ext cx="4444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Major benefit of Encoder Structure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-2160" y="539280"/>
            <a:ext cx="93747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RPN – Region Proposal Network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00760" y="3939480"/>
            <a:ext cx="991260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Region Proposals: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 contribution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Defines possible bounding boxes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Regions proposed at each pyramid level 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At regular interval of points, boxes are proposed with various aspect ratios and sizes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8880840" y="1027800"/>
            <a:ext cx="29142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FashionDataSet</a:t>
            </a:r>
            <a:endParaRPr b="0" lang="en-US" sz="1400" spc="-1" strike="noStrike">
              <a:latin typeface="Arial"/>
            </a:endParaRPr>
          </a:p>
          <a:p>
            <a:pPr marL="17316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262k regions per image</a:t>
            </a:r>
            <a:endParaRPr b="0" lang="en-US" sz="1400" spc="-1" strike="noStrike">
              <a:latin typeface="Arial"/>
            </a:endParaRPr>
          </a:p>
          <a:p>
            <a:pPr marL="17316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5 sizes and 3 aspect ratios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35" name="Picture 11" descr=""/>
          <p:cNvPicPr/>
          <p:nvPr/>
        </p:nvPicPr>
        <p:blipFill>
          <a:blip r:embed="rId1"/>
          <a:stretch/>
        </p:blipFill>
        <p:spPr>
          <a:xfrm>
            <a:off x="8351640" y="1923480"/>
            <a:ext cx="3382920" cy="3410640"/>
          </a:xfrm>
          <a:prstGeom prst="rect">
            <a:avLst/>
          </a:prstGeom>
          <a:ln>
            <a:noFill/>
          </a:ln>
        </p:spPr>
      </p:pic>
      <p:pic>
        <p:nvPicPr>
          <p:cNvPr id="236" name="Picture 17" descr=""/>
          <p:cNvPicPr/>
          <p:nvPr/>
        </p:nvPicPr>
        <p:blipFill>
          <a:blip r:embed="rId2"/>
          <a:stretch/>
        </p:blipFill>
        <p:spPr>
          <a:xfrm>
            <a:off x="601920" y="1087200"/>
            <a:ext cx="8160480" cy="2422440"/>
          </a:xfrm>
          <a:prstGeom prst="rect">
            <a:avLst/>
          </a:prstGeom>
          <a:ln>
            <a:noFill/>
          </a:ln>
        </p:spPr>
      </p:pic>
      <p:sp>
        <p:nvSpPr>
          <p:cNvPr id="237" name="CustomShape 4"/>
          <p:cNvSpPr/>
          <p:nvPr/>
        </p:nvSpPr>
        <p:spPr>
          <a:xfrm>
            <a:off x="601920" y="1087200"/>
            <a:ext cx="5607720" cy="242244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5"/>
          <p:cNvSpPr/>
          <p:nvPr/>
        </p:nvSpPr>
        <p:spPr>
          <a:xfrm>
            <a:off x="428400" y="1149840"/>
            <a:ext cx="18903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6"/>
          <p:cNvSpPr/>
          <p:nvPr/>
        </p:nvSpPr>
        <p:spPr>
          <a:xfrm>
            <a:off x="6252480" y="1087200"/>
            <a:ext cx="2481480" cy="242244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7"/>
          <p:cNvSpPr/>
          <p:nvPr/>
        </p:nvSpPr>
        <p:spPr>
          <a:xfrm>
            <a:off x="6107040" y="1157760"/>
            <a:ext cx="1750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CustomShape 8"/>
          <p:cNvSpPr/>
          <p:nvPr/>
        </p:nvSpPr>
        <p:spPr>
          <a:xfrm>
            <a:off x="7306200" y="1727640"/>
            <a:ext cx="1428120" cy="813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9"/>
          <p:cNvSpPr/>
          <p:nvPr/>
        </p:nvSpPr>
        <p:spPr>
          <a:xfrm>
            <a:off x="7216200" y="1538280"/>
            <a:ext cx="1433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7212240" y="2537280"/>
            <a:ext cx="1287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44" name="CustomShape 11"/>
          <p:cNvSpPr/>
          <p:nvPr/>
        </p:nvSpPr>
        <p:spPr>
          <a:xfrm flipV="1">
            <a:off x="3484440" y="2721240"/>
            <a:ext cx="360" cy="120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205920" y="539280"/>
            <a:ext cx="65170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Region Proposals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601920" y="4889880"/>
            <a:ext cx="755460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Regions evaluated for possible recognized objects</a:t>
            </a:r>
            <a:endParaRPr b="0" lang="en-US" sz="2800" spc="-1" strike="noStrike">
              <a:latin typeface="Arial"/>
            </a:endParaRPr>
          </a:p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Scores are positive, neutral or negative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7" name="Picture 6" descr=""/>
          <p:cNvPicPr/>
          <p:nvPr/>
        </p:nvPicPr>
        <p:blipFill>
          <a:blip r:embed="rId1"/>
          <a:stretch/>
        </p:blipFill>
        <p:spPr>
          <a:xfrm>
            <a:off x="9265320" y="1365840"/>
            <a:ext cx="2035080" cy="2312640"/>
          </a:xfrm>
          <a:prstGeom prst="rect">
            <a:avLst/>
          </a:prstGeom>
          <a:ln>
            <a:noFill/>
          </a:ln>
        </p:spPr>
      </p:pic>
      <p:pic>
        <p:nvPicPr>
          <p:cNvPr id="248" name="Picture 8" descr=""/>
          <p:cNvPicPr/>
          <p:nvPr/>
        </p:nvPicPr>
        <p:blipFill>
          <a:blip r:embed="rId2"/>
          <a:stretch/>
        </p:blipFill>
        <p:spPr>
          <a:xfrm>
            <a:off x="9265320" y="4109400"/>
            <a:ext cx="2036160" cy="2313720"/>
          </a:xfrm>
          <a:prstGeom prst="rect">
            <a:avLst/>
          </a:prstGeom>
          <a:ln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9146880" y="1022760"/>
            <a:ext cx="1890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Positive Scores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9180360" y="3798000"/>
            <a:ext cx="2035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Negative Scores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6581520" y="3655800"/>
            <a:ext cx="20260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Here, we see 52 positive regions.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CustomShape 6"/>
          <p:cNvSpPr/>
          <p:nvPr/>
        </p:nvSpPr>
        <p:spPr>
          <a:xfrm flipV="1">
            <a:off x="8608680" y="3318120"/>
            <a:ext cx="5821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3" name="Picture 29" descr=""/>
          <p:cNvPicPr/>
          <p:nvPr/>
        </p:nvPicPr>
        <p:blipFill>
          <a:blip r:embed="rId3"/>
          <a:stretch/>
        </p:blipFill>
        <p:spPr>
          <a:xfrm>
            <a:off x="601920" y="1087200"/>
            <a:ext cx="8160480" cy="2422440"/>
          </a:xfrm>
          <a:prstGeom prst="rect">
            <a:avLst/>
          </a:prstGeom>
          <a:ln>
            <a:noFill/>
          </a:ln>
        </p:spPr>
      </p:pic>
      <p:sp>
        <p:nvSpPr>
          <p:cNvPr id="254" name="CustomShape 7"/>
          <p:cNvSpPr/>
          <p:nvPr/>
        </p:nvSpPr>
        <p:spPr>
          <a:xfrm>
            <a:off x="601920" y="1087200"/>
            <a:ext cx="5607720" cy="242244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8"/>
          <p:cNvSpPr/>
          <p:nvPr/>
        </p:nvSpPr>
        <p:spPr>
          <a:xfrm>
            <a:off x="428400" y="1149840"/>
            <a:ext cx="18903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CustomShape 9"/>
          <p:cNvSpPr/>
          <p:nvPr/>
        </p:nvSpPr>
        <p:spPr>
          <a:xfrm>
            <a:off x="6252480" y="1087200"/>
            <a:ext cx="2481480" cy="242244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0"/>
          <p:cNvSpPr/>
          <p:nvPr/>
        </p:nvSpPr>
        <p:spPr>
          <a:xfrm>
            <a:off x="6107040" y="1157760"/>
            <a:ext cx="1750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CustomShape 11"/>
          <p:cNvSpPr/>
          <p:nvPr/>
        </p:nvSpPr>
        <p:spPr>
          <a:xfrm>
            <a:off x="7306200" y="1727640"/>
            <a:ext cx="1428120" cy="813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2"/>
          <p:cNvSpPr/>
          <p:nvPr/>
        </p:nvSpPr>
        <p:spPr>
          <a:xfrm>
            <a:off x="7216200" y="1538280"/>
            <a:ext cx="1433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0" name="CustomShape 13"/>
          <p:cNvSpPr/>
          <p:nvPr/>
        </p:nvSpPr>
        <p:spPr>
          <a:xfrm>
            <a:off x="7212240" y="2537280"/>
            <a:ext cx="1287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1" name="CustomShape 14"/>
          <p:cNvSpPr/>
          <p:nvPr/>
        </p:nvSpPr>
        <p:spPr>
          <a:xfrm flipV="1">
            <a:off x="5474160" y="3226680"/>
            <a:ext cx="360" cy="154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7440" y="539280"/>
            <a:ext cx="90439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ROI Align – Refined Selections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129320" y="4500720"/>
            <a:ext cx="5672520" cy="17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Each selected region is further refined by ROI Align process in Mask R-CNN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9108720" y="1023480"/>
            <a:ext cx="1542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RPN Results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5" name="Picture 11" descr=""/>
          <p:cNvPicPr/>
          <p:nvPr/>
        </p:nvPicPr>
        <p:blipFill>
          <a:blip r:embed="rId1"/>
          <a:stretch/>
        </p:blipFill>
        <p:spPr>
          <a:xfrm>
            <a:off x="9265320" y="4156560"/>
            <a:ext cx="2012400" cy="2255760"/>
          </a:xfrm>
          <a:prstGeom prst="rect">
            <a:avLst/>
          </a:prstGeom>
          <a:ln>
            <a:noFill/>
          </a:ln>
        </p:spPr>
      </p:pic>
      <p:pic>
        <p:nvPicPr>
          <p:cNvPr id="266" name="Picture 18" descr=""/>
          <p:cNvPicPr/>
          <p:nvPr/>
        </p:nvPicPr>
        <p:blipFill>
          <a:blip r:embed="rId2"/>
          <a:stretch/>
        </p:blipFill>
        <p:spPr>
          <a:xfrm>
            <a:off x="9265320" y="1365840"/>
            <a:ext cx="2035080" cy="2312640"/>
          </a:xfrm>
          <a:prstGeom prst="rect">
            <a:avLst/>
          </a:prstGeom>
          <a:ln>
            <a:noFill/>
          </a:ln>
        </p:spPr>
      </p:pic>
      <p:sp>
        <p:nvSpPr>
          <p:cNvPr id="267" name="CustomShape 4"/>
          <p:cNvSpPr/>
          <p:nvPr/>
        </p:nvSpPr>
        <p:spPr>
          <a:xfrm>
            <a:off x="9156960" y="3824640"/>
            <a:ext cx="1829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ROI Alignment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8" name="Picture 29" descr=""/>
          <p:cNvPicPr/>
          <p:nvPr/>
        </p:nvPicPr>
        <p:blipFill>
          <a:blip r:embed="rId3"/>
          <a:stretch/>
        </p:blipFill>
        <p:spPr>
          <a:xfrm>
            <a:off x="601920" y="1087200"/>
            <a:ext cx="8160480" cy="2422440"/>
          </a:xfrm>
          <a:prstGeom prst="rect">
            <a:avLst/>
          </a:prstGeom>
          <a:ln>
            <a:noFill/>
          </a:ln>
        </p:spPr>
      </p:pic>
      <p:sp>
        <p:nvSpPr>
          <p:cNvPr id="269" name="CustomShape 5"/>
          <p:cNvSpPr/>
          <p:nvPr/>
        </p:nvSpPr>
        <p:spPr>
          <a:xfrm>
            <a:off x="601920" y="1087200"/>
            <a:ext cx="5607720" cy="242244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6"/>
          <p:cNvSpPr/>
          <p:nvPr/>
        </p:nvSpPr>
        <p:spPr>
          <a:xfrm>
            <a:off x="428400" y="1149840"/>
            <a:ext cx="18903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1" name="CustomShape 7"/>
          <p:cNvSpPr/>
          <p:nvPr/>
        </p:nvSpPr>
        <p:spPr>
          <a:xfrm>
            <a:off x="6252480" y="1087200"/>
            <a:ext cx="2481480" cy="242244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8"/>
          <p:cNvSpPr/>
          <p:nvPr/>
        </p:nvSpPr>
        <p:spPr>
          <a:xfrm>
            <a:off x="6107040" y="1157760"/>
            <a:ext cx="1750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3" name="CustomShape 9"/>
          <p:cNvSpPr/>
          <p:nvPr/>
        </p:nvSpPr>
        <p:spPr>
          <a:xfrm>
            <a:off x="7306200" y="1727640"/>
            <a:ext cx="1428120" cy="813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10"/>
          <p:cNvSpPr/>
          <p:nvPr/>
        </p:nvSpPr>
        <p:spPr>
          <a:xfrm>
            <a:off x="7216200" y="1538280"/>
            <a:ext cx="1433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5" name="CustomShape 11"/>
          <p:cNvSpPr/>
          <p:nvPr/>
        </p:nvSpPr>
        <p:spPr>
          <a:xfrm>
            <a:off x="7212240" y="2537280"/>
            <a:ext cx="1287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6" name="CustomShape 12"/>
          <p:cNvSpPr/>
          <p:nvPr/>
        </p:nvSpPr>
        <p:spPr>
          <a:xfrm flipV="1">
            <a:off x="6529680" y="2961360"/>
            <a:ext cx="360" cy="154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37440" y="539280"/>
            <a:ext cx="90439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ROI Align – Refined Selections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738000" y="3919680"/>
            <a:ext cx="636048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Top scoring regions convolved to create mask </a:t>
            </a:r>
            <a:endParaRPr b="0" lang="en-US" sz="2400" spc="-1" strike="noStrike">
              <a:latin typeface="Arial"/>
            </a:endParaRPr>
          </a:p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Bounding Box and Classes are output for each selected ROI.</a:t>
            </a:r>
            <a:endParaRPr b="0" lang="en-US" sz="2400" spc="-1" strike="noStrike">
              <a:latin typeface="Arial"/>
            </a:endParaRPr>
          </a:p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3 network outputs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9" name="Picture 6" descr=""/>
          <p:cNvPicPr/>
          <p:nvPr/>
        </p:nvPicPr>
        <p:blipFill>
          <a:blip r:embed="rId1"/>
          <a:stretch/>
        </p:blipFill>
        <p:spPr>
          <a:xfrm>
            <a:off x="8369280" y="2621160"/>
            <a:ext cx="3317400" cy="3734640"/>
          </a:xfrm>
          <a:prstGeom prst="rect">
            <a:avLst/>
          </a:prstGeom>
          <a:ln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8887320" y="1342440"/>
            <a:ext cx="27324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 Output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Classification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Bounding Box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Segmentation Mask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1" name="Picture 19" descr=""/>
          <p:cNvPicPr/>
          <p:nvPr/>
        </p:nvPicPr>
        <p:blipFill>
          <a:blip r:embed="rId2"/>
          <a:stretch/>
        </p:blipFill>
        <p:spPr>
          <a:xfrm>
            <a:off x="601920" y="1087200"/>
            <a:ext cx="8160480" cy="2422440"/>
          </a:xfrm>
          <a:prstGeom prst="rect">
            <a:avLst/>
          </a:prstGeom>
          <a:ln>
            <a:noFill/>
          </a:ln>
        </p:spPr>
      </p:pic>
      <p:sp>
        <p:nvSpPr>
          <p:cNvPr id="282" name="CustomShape 4"/>
          <p:cNvSpPr/>
          <p:nvPr/>
        </p:nvSpPr>
        <p:spPr>
          <a:xfrm>
            <a:off x="601920" y="1087200"/>
            <a:ext cx="5607720" cy="242244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5"/>
          <p:cNvSpPr/>
          <p:nvPr/>
        </p:nvSpPr>
        <p:spPr>
          <a:xfrm>
            <a:off x="428400" y="1149840"/>
            <a:ext cx="18903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6"/>
          <p:cNvSpPr/>
          <p:nvPr/>
        </p:nvSpPr>
        <p:spPr>
          <a:xfrm>
            <a:off x="6252480" y="1087200"/>
            <a:ext cx="2481480" cy="242244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7"/>
          <p:cNvSpPr/>
          <p:nvPr/>
        </p:nvSpPr>
        <p:spPr>
          <a:xfrm>
            <a:off x="6107040" y="1157760"/>
            <a:ext cx="1750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8"/>
          <p:cNvSpPr/>
          <p:nvPr/>
        </p:nvSpPr>
        <p:spPr>
          <a:xfrm>
            <a:off x="7306200" y="1727640"/>
            <a:ext cx="1428120" cy="813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9"/>
          <p:cNvSpPr/>
          <p:nvPr/>
        </p:nvSpPr>
        <p:spPr>
          <a:xfrm>
            <a:off x="7216200" y="1538280"/>
            <a:ext cx="1433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8" name="CustomShape 10"/>
          <p:cNvSpPr/>
          <p:nvPr/>
        </p:nvSpPr>
        <p:spPr>
          <a:xfrm>
            <a:off x="7212240" y="2537280"/>
            <a:ext cx="1287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9" name="CustomShape 11"/>
          <p:cNvSpPr/>
          <p:nvPr/>
        </p:nvSpPr>
        <p:spPr>
          <a:xfrm flipV="1">
            <a:off x="7068240" y="3205080"/>
            <a:ext cx="360" cy="154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1" descr=""/>
          <p:cNvPicPr/>
          <p:nvPr/>
        </p:nvPicPr>
        <p:blipFill>
          <a:blip r:embed="rId1"/>
          <a:stretch/>
        </p:blipFill>
        <p:spPr>
          <a:xfrm>
            <a:off x="3400920" y="1267560"/>
            <a:ext cx="8296920" cy="3113280"/>
          </a:xfrm>
          <a:prstGeom prst="rect">
            <a:avLst/>
          </a:prstGeom>
          <a:ln>
            <a:noFill/>
          </a:ln>
        </p:spPr>
      </p:pic>
      <p:sp>
        <p:nvSpPr>
          <p:cNvPr id="291" name="CustomShape 1"/>
          <p:cNvSpPr/>
          <p:nvPr/>
        </p:nvSpPr>
        <p:spPr>
          <a:xfrm>
            <a:off x="489600" y="6069240"/>
            <a:ext cx="10375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openaccess.thecvf.com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/content_ICCV_2019/papers/Bolya_YOLACT_Real-Time_Instance_Segmentation_ICCV_2019_paper.pdf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27440" y="539280"/>
            <a:ext cx="80643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YOLACT (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You Only Look At CoefficienTs)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680760" y="1267560"/>
            <a:ext cx="2596320" cy="432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90000" tIns="274320" bIns="274320">
            <a:noAutofit/>
          </a:bodyPr>
          <a:p>
            <a:pPr marL="119160" indent="-118080">
              <a:lnSpc>
                <a:spcPct val="100000"/>
              </a:lnSpc>
              <a:spcAft>
                <a:spcPts val="601"/>
              </a:spcAft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Real-time speeds</a:t>
            </a:r>
            <a:endParaRPr b="0" lang="en-US" sz="1800" spc="-1" strike="noStrike">
              <a:latin typeface="Arial"/>
            </a:endParaRPr>
          </a:p>
          <a:p>
            <a:pPr marL="119160" indent="-118080">
              <a:lnSpc>
                <a:spcPct val="100000"/>
              </a:lnSpc>
              <a:spcAft>
                <a:spcPts val="601"/>
              </a:spcAft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Learns a “prototype” mask for a dataset.</a:t>
            </a:r>
            <a:endParaRPr b="0" lang="en-US" sz="1800" spc="-1" strike="noStrike">
              <a:latin typeface="Arial"/>
            </a:endParaRPr>
          </a:p>
          <a:p>
            <a:pPr marL="119160" indent="-118080">
              <a:lnSpc>
                <a:spcPct val="100000"/>
              </a:lnSpc>
              <a:spcAft>
                <a:spcPts val="601"/>
              </a:spcAft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Image values determine coefficients applied to prototype mask</a:t>
            </a:r>
            <a:endParaRPr b="0" lang="en-US" sz="1800" spc="-1" strike="noStrike">
              <a:latin typeface="Arial"/>
            </a:endParaRPr>
          </a:p>
          <a:p>
            <a:pPr marL="119160" indent="-118080">
              <a:lnSpc>
                <a:spcPct val="100000"/>
              </a:lnSpc>
              <a:spcAft>
                <a:spcPts val="601"/>
              </a:spcAft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Focus on speed, not accuracy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1" descr=""/>
          <p:cNvPicPr/>
          <p:nvPr/>
        </p:nvPicPr>
        <p:blipFill>
          <a:blip r:embed="rId1"/>
          <a:stretch/>
        </p:blipFill>
        <p:spPr>
          <a:xfrm>
            <a:off x="601920" y="1133640"/>
            <a:ext cx="7006680" cy="2629080"/>
          </a:xfrm>
          <a:prstGeom prst="rect">
            <a:avLst/>
          </a:prstGeom>
          <a:ln>
            <a:noFill/>
          </a:ln>
        </p:spPr>
      </p:pic>
      <p:sp>
        <p:nvSpPr>
          <p:cNvPr id="295" name="CustomShape 1"/>
          <p:cNvSpPr/>
          <p:nvPr/>
        </p:nvSpPr>
        <p:spPr>
          <a:xfrm>
            <a:off x="127440" y="539280"/>
            <a:ext cx="80643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YOLACT (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You Only Look At CoefficienTs)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655920" y="4049640"/>
            <a:ext cx="6095160" cy="16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Employs new approach to masking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Learns coefficients of a transformation rather than mask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Transforms a ‘prototype’ mask into a segmentation with the coefficients.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7" name="Picture 6" descr=""/>
          <p:cNvPicPr/>
          <p:nvPr/>
        </p:nvPicPr>
        <p:blipFill>
          <a:blip r:embed="rId2"/>
          <a:stretch/>
        </p:blipFill>
        <p:spPr>
          <a:xfrm>
            <a:off x="7018200" y="2997360"/>
            <a:ext cx="4691160" cy="340488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>
            <a:off x="10367280" y="4179960"/>
            <a:ext cx="877680" cy="272160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b3b3b"/>
                </a:solidFill>
                <a:latin typeface="Arial Unicode MS"/>
                <a:ea typeface="Arial Unicode MS"/>
              </a:rPr>
              <a:t>YOLACT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7961040" y="2466360"/>
            <a:ext cx="3450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Remarkable speed increase!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9025200" y="4421520"/>
            <a:ext cx="1685160" cy="707400"/>
          </a:xfrm>
          <a:prstGeom prst="rect">
            <a:avLst/>
          </a:prstGeom>
          <a:noFill/>
          <a:ln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6"/>
          <p:cNvSpPr/>
          <p:nvPr/>
        </p:nvSpPr>
        <p:spPr>
          <a:xfrm>
            <a:off x="7962480" y="3701880"/>
            <a:ext cx="325440" cy="263520"/>
          </a:xfrm>
          <a:prstGeom prst="rect">
            <a:avLst/>
          </a:prstGeom>
          <a:noFill/>
          <a:ln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7"/>
          <p:cNvSpPr/>
          <p:nvPr/>
        </p:nvSpPr>
        <p:spPr>
          <a:xfrm>
            <a:off x="8384040" y="3966480"/>
            <a:ext cx="640080" cy="36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8"/>
          <p:cNvSpPr/>
          <p:nvPr/>
        </p:nvSpPr>
        <p:spPr>
          <a:xfrm>
            <a:off x="8280000" y="3584160"/>
            <a:ext cx="94536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050" spc="-1" strike="noStrike">
                <a:solidFill>
                  <a:srgbClr val="3b3b3b"/>
                </a:solidFill>
                <a:latin typeface="Century Gothic"/>
                <a:ea typeface="DejaVu Sans"/>
              </a:rPr>
              <a:t>Mask RCNN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04" name="CustomShape 9"/>
          <p:cNvSpPr/>
          <p:nvPr/>
        </p:nvSpPr>
        <p:spPr>
          <a:xfrm>
            <a:off x="9029520" y="4872960"/>
            <a:ext cx="70020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050" spc="-1" strike="noStrike">
                <a:solidFill>
                  <a:srgbClr val="3b3b3b"/>
                </a:solidFill>
                <a:latin typeface="Century Gothic"/>
                <a:ea typeface="DejaVu Sans"/>
              </a:rPr>
              <a:t>YOLACT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2" descr=""/>
          <p:cNvPicPr/>
          <p:nvPr/>
        </p:nvPicPr>
        <p:blipFill>
          <a:blip r:embed="rId1"/>
          <a:stretch/>
        </p:blipFill>
        <p:spPr>
          <a:xfrm>
            <a:off x="836280" y="1920240"/>
            <a:ext cx="10418400" cy="3322440"/>
          </a:xfrm>
          <a:prstGeom prst="rect">
            <a:avLst/>
          </a:prstGeom>
          <a:ln>
            <a:noFill/>
          </a:ln>
        </p:spPr>
      </p:pic>
      <p:sp>
        <p:nvSpPr>
          <p:cNvPr id="306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www.kaggle.com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/c/imaterialist-fashion-2019-FGVC6/overview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640080" y="640080"/>
            <a:ext cx="996660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 – Experimentation with Mask RCNN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2019 Fashion Kaggle Competition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636480" y="1647360"/>
            <a:ext cx="6975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734760" y="539280"/>
            <a:ext cx="7768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iMaterialist Dataset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Exploratory Data Analysis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731520" y="164844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Dataset of ~45K images with total of ~300k annotations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Annotations provided in Run-Length Encoding(RLE) Format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914400" y="2377440"/>
            <a:ext cx="6131160" cy="146304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8164440" y="1823760"/>
            <a:ext cx="1619640" cy="2382480"/>
          </a:xfrm>
          <a:prstGeom prst="rect">
            <a:avLst/>
          </a:prstGeom>
          <a:ln>
            <a:noFill/>
          </a:ln>
        </p:spPr>
      </p:pic>
      <p:sp>
        <p:nvSpPr>
          <p:cNvPr id="313" name="CustomShape 3"/>
          <p:cNvSpPr/>
          <p:nvPr/>
        </p:nvSpPr>
        <p:spPr>
          <a:xfrm>
            <a:off x="752040" y="3931920"/>
            <a:ext cx="91231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ClassId is obtained by concatenating both predicted apparel object index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and predicted attributes' indices for this object.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e.g </a:t>
            </a:r>
            <a:r>
              <a:rPr b="0" i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6_28_77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→ Category: </a:t>
            </a:r>
            <a:r>
              <a:rPr b="1" i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Pants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; Attributes:</a:t>
            </a:r>
            <a:r>
              <a:rPr b="1" i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Bell, Leopard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Fine-grained attributes </a:t>
            </a: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were ignored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for this project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7406640" y="2743560"/>
            <a:ext cx="548280" cy="273960"/>
          </a:xfrm>
          <a:custGeom>
            <a:avLst/>
            <a:gdLst/>
            <a:ahLst/>
            <a:rect l="l" t="t" r="r" b="b"/>
            <a:pathLst>
              <a:path w="1525" h="764">
                <a:moveTo>
                  <a:pt x="0" y="190"/>
                </a:moveTo>
                <a:lnTo>
                  <a:pt x="1143" y="190"/>
                </a:lnTo>
                <a:lnTo>
                  <a:pt x="1143" y="0"/>
                </a:lnTo>
                <a:lnTo>
                  <a:pt x="1524" y="381"/>
                </a:lnTo>
                <a:lnTo>
                  <a:pt x="1143" y="763"/>
                </a:lnTo>
                <a:lnTo>
                  <a:pt x="1143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5"/>
          <p:cNvSpPr/>
          <p:nvPr/>
        </p:nvSpPr>
        <p:spPr>
          <a:xfrm flipH="1">
            <a:off x="1828800" y="4208040"/>
            <a:ext cx="7064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Figure: (L) Sample dataframe from iMaterialist Dataset , (R) Corresponding image with </a:t>
            </a:r>
            <a:r>
              <a:rPr b="1" i="1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decoded annotation masks</a:t>
            </a:r>
            <a:endParaRPr b="1" lang="en-US" sz="800" spc="-1" strike="noStrike">
              <a:latin typeface="Arial"/>
            </a:endParaRPr>
          </a:p>
        </p:txBody>
      </p:sp>
      <p:sp>
        <p:nvSpPr>
          <p:cNvPr id="316" name="CustomShape 6"/>
          <p:cNvSpPr/>
          <p:nvPr/>
        </p:nvSpPr>
        <p:spPr>
          <a:xfrm>
            <a:off x="5376240" y="54684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Kaggle Data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7"/>
          <p:cNvSpPr/>
          <p:nvPr/>
        </p:nvSpPr>
        <p:spPr>
          <a:xfrm>
            <a:off x="5522760" y="738720"/>
            <a:ext cx="1474920" cy="212760"/>
          </a:xfrm>
          <a:prstGeom prst="rect">
            <a:avLst/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Images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8" name="CustomShape 8"/>
          <p:cNvSpPr/>
          <p:nvPr/>
        </p:nvSpPr>
        <p:spPr>
          <a:xfrm>
            <a:off x="5522760" y="1024200"/>
            <a:ext cx="1474920" cy="213120"/>
          </a:xfrm>
          <a:prstGeom prst="rect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Train CSV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9" name="CustomShape 9"/>
          <p:cNvSpPr/>
          <p:nvPr/>
        </p:nvSpPr>
        <p:spPr>
          <a:xfrm>
            <a:off x="5522760" y="1310040"/>
            <a:ext cx="1474920" cy="212760"/>
          </a:xfrm>
          <a:prstGeom prst="rect">
            <a:avLst/>
          </a:prstGeom>
          <a:solidFill>
            <a:srgbClr val="749ed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</a:t>
            </a: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</a:t>
            </a: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</a:t>
            </a: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</a:t>
            </a: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</a:t>
            </a: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</a:t>
            </a: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</a:t>
            </a: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</a:t>
            </a: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</a:t>
            </a: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0" name="CustomShape 10"/>
          <p:cNvSpPr/>
          <p:nvPr/>
        </p:nvSpPr>
        <p:spPr>
          <a:xfrm>
            <a:off x="7586280" y="54684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Matterport Mask-</a:t>
            </a: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RCNN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CustomShape 11"/>
          <p:cNvSpPr/>
          <p:nvPr/>
        </p:nvSpPr>
        <p:spPr>
          <a:xfrm>
            <a:off x="7773120" y="973440"/>
            <a:ext cx="1474920" cy="212760"/>
          </a:xfrm>
          <a:prstGeom prst="rect">
            <a:avLst/>
          </a:prstGeom>
          <a:solidFill>
            <a:srgbClr val="d883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DataSet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2" name="CustomShape 12"/>
          <p:cNvSpPr/>
          <p:nvPr/>
        </p:nvSpPr>
        <p:spPr>
          <a:xfrm>
            <a:off x="7142400" y="840600"/>
            <a:ext cx="526680" cy="21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3"/>
          <p:cNvSpPr/>
          <p:nvPr/>
        </p:nvSpPr>
        <p:spPr>
          <a:xfrm flipV="1">
            <a:off x="7142400" y="1115640"/>
            <a:ext cx="526680" cy="21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14"/>
          <p:cNvSpPr/>
          <p:nvPr/>
        </p:nvSpPr>
        <p:spPr>
          <a:xfrm flipV="1">
            <a:off x="7176240" y="1080360"/>
            <a:ext cx="4928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15"/>
          <p:cNvSpPr/>
          <p:nvPr/>
        </p:nvSpPr>
        <p:spPr>
          <a:xfrm>
            <a:off x="9796320" y="54684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Keras/Tensorflow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CustomShape 16"/>
          <p:cNvSpPr/>
          <p:nvPr/>
        </p:nvSpPr>
        <p:spPr>
          <a:xfrm>
            <a:off x="9983160" y="967320"/>
            <a:ext cx="1475280" cy="212760"/>
          </a:xfrm>
          <a:prstGeom prst="rect">
            <a:avLst/>
          </a:prstGeom>
          <a:solidFill>
            <a:srgbClr val="ff7e79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Train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27" name="CustomShape 17"/>
          <p:cNvSpPr/>
          <p:nvPr/>
        </p:nvSpPr>
        <p:spPr>
          <a:xfrm flipV="1">
            <a:off x="9376200" y="1078920"/>
            <a:ext cx="49248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18"/>
          <p:cNvSpPr/>
          <p:nvPr/>
        </p:nvSpPr>
        <p:spPr>
          <a:xfrm>
            <a:off x="5212080" y="457200"/>
            <a:ext cx="2194560" cy="1191240"/>
          </a:xfrm>
          <a:prstGeom prst="rect">
            <a:avLst/>
          </a:prstGeom>
          <a:noFill/>
          <a:ln w="1008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734760" y="539280"/>
            <a:ext cx="7768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iMaterialist Dataset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63d46"/>
                </a:solidFill>
                <a:latin typeface="Century Gothic"/>
                <a:ea typeface="DejaVu Sans"/>
              </a:rPr>
              <a:t>Dataset in numbers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810000" y="91692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31" name="Table 3"/>
          <p:cNvGraphicFramePr/>
          <p:nvPr/>
        </p:nvGraphicFramePr>
        <p:xfrm>
          <a:off x="500040" y="1414800"/>
          <a:ext cx="5206320" cy="4616640"/>
        </p:xfrm>
        <a:graphic>
          <a:graphicData uri="http://schemas.openxmlformats.org/drawingml/2006/table">
            <a:tbl>
              <a:tblPr/>
              <a:tblGrid>
                <a:gridCol w="2603520"/>
                <a:gridCol w="2603160"/>
              </a:tblGrid>
              <a:tr h="41328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Training Images</a:t>
                      </a:r>
                      <a:endParaRPr b="0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45625</a:t>
                      </a:r>
                      <a:endParaRPr b="1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Test Images</a:t>
                      </a:r>
                      <a:endParaRPr b="0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3200</a:t>
                      </a:r>
                      <a:endParaRPr b="1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Training Annotations (GT)</a:t>
                      </a:r>
                      <a:endParaRPr b="0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333415</a:t>
                      </a:r>
                      <a:endParaRPr b="1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Max GT Instance/ Image</a:t>
                      </a:r>
                      <a:endParaRPr b="0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74</a:t>
                      </a:r>
                      <a:endParaRPr b="1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Mean GT Instance/Image</a:t>
                      </a:r>
                      <a:endParaRPr b="0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7.3</a:t>
                      </a:r>
                      <a:endParaRPr b="1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Max Dimensions (W,H)</a:t>
                      </a:r>
                      <a:endParaRPr b="0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(10717,6824)</a:t>
                      </a:r>
                      <a:endParaRPr b="1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Min Dimensions (W,H)</a:t>
                      </a:r>
                      <a:endParaRPr b="0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(236, 304)</a:t>
                      </a:r>
                      <a:endParaRPr b="1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Categories</a:t>
                      </a:r>
                      <a:endParaRPr b="0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46</a:t>
                      </a:r>
                      <a:endParaRPr b="1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Max Category Count</a:t>
                      </a:r>
                      <a:endParaRPr b="0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59452 (sleeve)</a:t>
                      </a:r>
                      <a:endParaRPr b="1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Min Category Count</a:t>
                      </a:r>
                      <a:endParaRPr b="0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112 (leg warmer)</a:t>
                      </a:r>
                      <a:endParaRPr b="1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Median Category Count</a:t>
                      </a:r>
                      <a:endParaRPr b="0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1c1c1c"/>
                          </a:solidFill>
                          <a:latin typeface="Arial"/>
                        </a:rPr>
                        <a:t>3212</a:t>
                      </a:r>
                      <a:endParaRPr b="1" lang="en-US" sz="1800" spc="-1" strike="noStrike">
                        <a:solidFill>
                          <a:srgbClr val="1c1c1c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6217920" y="1147320"/>
            <a:ext cx="1096920" cy="168696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7688880" y="1157040"/>
            <a:ext cx="2186280" cy="149436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3"/>
          <a:stretch/>
        </p:blipFill>
        <p:spPr>
          <a:xfrm>
            <a:off x="10332720" y="1102320"/>
            <a:ext cx="1302120" cy="164052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4"/>
          <a:stretch/>
        </p:blipFill>
        <p:spPr>
          <a:xfrm>
            <a:off x="5852160" y="3323520"/>
            <a:ext cx="5695200" cy="1979640"/>
          </a:xfrm>
          <a:prstGeom prst="rect">
            <a:avLst/>
          </a:prstGeom>
          <a:ln>
            <a:noFill/>
          </a:ln>
        </p:spPr>
      </p:pic>
      <p:sp>
        <p:nvSpPr>
          <p:cNvPr id="336" name="CustomShape 4"/>
          <p:cNvSpPr/>
          <p:nvPr/>
        </p:nvSpPr>
        <p:spPr>
          <a:xfrm flipH="1">
            <a:off x="6858000" y="2836440"/>
            <a:ext cx="7064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Figure: Sample images from </a:t>
            </a:r>
            <a:r>
              <a:rPr b="1" i="1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iMaterialist Dataset with extremas</a:t>
            </a:r>
            <a:endParaRPr b="1" lang="en-US" sz="8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 flipH="1">
            <a:off x="6925680" y="5486400"/>
            <a:ext cx="7064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Figure: Distribution of annotation </a:t>
            </a:r>
            <a:r>
              <a:rPr b="1" i="1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masks in dataset by categgory</a:t>
            </a:r>
            <a:endParaRPr b="1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85360" y="574560"/>
            <a:ext cx="10913400" cy="57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0" rIns="457200" tIns="457200" bIns="457200">
            <a:norm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Agenda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Project overview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Segmentation Architectures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- Structure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- Pros and Cons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- Train process and time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- Results/Examples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Alternative Applications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Conclusions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972760" y="972720"/>
            <a:ext cx="427896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63d46"/>
                </a:solidFill>
                <a:latin typeface="Century Gothic"/>
                <a:ea typeface="DejaVu Sans"/>
              </a:rPr>
              <a:t>Guidelines: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63d46"/>
                </a:solidFill>
                <a:latin typeface="Century Gothic"/>
                <a:ea typeface="DejaVu Sans"/>
              </a:rPr>
              <a:t>20 min + 5-10 mins for questions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63d46"/>
                </a:solidFill>
                <a:latin typeface="Century Gothic"/>
                <a:ea typeface="DejaVu Sans"/>
              </a:rPr>
              <a:t>Clear explanation of method or algorithm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Illustrative results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63d46"/>
                </a:solidFill>
                <a:latin typeface="Century Gothic"/>
                <a:ea typeface="DejaVu Sans"/>
              </a:rPr>
              <a:t>Text size 16+; large enough to read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www.kaggle.com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/c/imaterialist-fashion-2019-FGVC6/overview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586080" y="54864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Matterport Mask RCNN Implementation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4"/>
          <a:stretch/>
        </p:blipFill>
        <p:spPr>
          <a:xfrm>
            <a:off x="5116680" y="2926440"/>
            <a:ext cx="1741320" cy="255996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5"/>
          <a:stretch/>
        </p:blipFill>
        <p:spPr>
          <a:xfrm>
            <a:off x="7040880" y="2845440"/>
            <a:ext cx="4658040" cy="2640960"/>
          </a:xfrm>
          <a:prstGeom prst="rect">
            <a:avLst/>
          </a:prstGeom>
          <a:ln>
            <a:noFill/>
          </a:ln>
        </p:spPr>
      </p:pic>
      <p:sp>
        <p:nvSpPr>
          <p:cNvPr id="342" name="CustomShape 3"/>
          <p:cNvSpPr/>
          <p:nvPr/>
        </p:nvSpPr>
        <p:spPr>
          <a:xfrm>
            <a:off x="539496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Kaggle </a:t>
            </a: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Data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5541480" y="820440"/>
            <a:ext cx="1474920" cy="212760"/>
          </a:xfrm>
          <a:prstGeom prst="rect">
            <a:avLst/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Images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5541480" y="1105920"/>
            <a:ext cx="1474920" cy="213120"/>
          </a:xfrm>
          <a:prstGeom prst="rect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Train CSV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5541480" y="1391760"/>
            <a:ext cx="1474920" cy="212760"/>
          </a:xfrm>
          <a:prstGeom prst="rect">
            <a:avLst/>
          </a:prstGeom>
          <a:solidFill>
            <a:srgbClr val="749ed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Classes CSV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6" name="CustomShape 7"/>
          <p:cNvSpPr/>
          <p:nvPr/>
        </p:nvSpPr>
        <p:spPr>
          <a:xfrm>
            <a:off x="760500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Matterport Mask-RCNN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8"/>
          <p:cNvSpPr/>
          <p:nvPr/>
        </p:nvSpPr>
        <p:spPr>
          <a:xfrm>
            <a:off x="7791840" y="1055160"/>
            <a:ext cx="1474920" cy="212760"/>
          </a:xfrm>
          <a:prstGeom prst="rect">
            <a:avLst/>
          </a:prstGeom>
          <a:solidFill>
            <a:srgbClr val="d883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DataSet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8" name="CustomShape 9"/>
          <p:cNvSpPr/>
          <p:nvPr/>
        </p:nvSpPr>
        <p:spPr>
          <a:xfrm>
            <a:off x="7161120" y="922320"/>
            <a:ext cx="526680" cy="21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0"/>
          <p:cNvSpPr/>
          <p:nvPr/>
        </p:nvSpPr>
        <p:spPr>
          <a:xfrm flipV="1">
            <a:off x="7161120" y="1197360"/>
            <a:ext cx="526680" cy="21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1"/>
          <p:cNvSpPr/>
          <p:nvPr/>
        </p:nvSpPr>
        <p:spPr>
          <a:xfrm flipV="1">
            <a:off x="7194960" y="1162080"/>
            <a:ext cx="4928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12"/>
          <p:cNvSpPr/>
          <p:nvPr/>
        </p:nvSpPr>
        <p:spPr>
          <a:xfrm>
            <a:off x="981504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Keras/</a:t>
            </a: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Tensorflo</a:t>
            </a: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13"/>
          <p:cNvSpPr/>
          <p:nvPr/>
        </p:nvSpPr>
        <p:spPr>
          <a:xfrm>
            <a:off x="10001880" y="1049040"/>
            <a:ext cx="1475280" cy="212760"/>
          </a:xfrm>
          <a:prstGeom prst="rect">
            <a:avLst/>
          </a:prstGeom>
          <a:solidFill>
            <a:srgbClr val="ff7e79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Train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53" name="CustomShape 14"/>
          <p:cNvSpPr/>
          <p:nvPr/>
        </p:nvSpPr>
        <p:spPr>
          <a:xfrm flipV="1">
            <a:off x="9394920" y="1160640"/>
            <a:ext cx="49248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4" name="" descr=""/>
          <p:cNvPicPr/>
          <p:nvPr/>
        </p:nvPicPr>
        <p:blipFill>
          <a:blip r:embed="rId6"/>
          <a:stretch/>
        </p:blipFill>
        <p:spPr>
          <a:xfrm>
            <a:off x="667080" y="2953080"/>
            <a:ext cx="3904920" cy="2533320"/>
          </a:xfrm>
          <a:prstGeom prst="rect">
            <a:avLst/>
          </a:prstGeom>
          <a:ln>
            <a:noFill/>
          </a:ln>
        </p:spPr>
      </p:pic>
      <p:sp>
        <p:nvSpPr>
          <p:cNvPr id="355" name="CustomShape 15"/>
          <p:cNvSpPr/>
          <p:nvPr/>
        </p:nvSpPr>
        <p:spPr>
          <a:xfrm>
            <a:off x="284760" y="1645920"/>
            <a:ext cx="9682200" cy="13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85840" indent="-1609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Mask-RCNN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Matterport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implementation </a:t>
            </a:r>
            <a:endParaRPr b="0" lang="en-US" sz="1600" spc="-1" strike="noStrike">
              <a:latin typeface="Arial"/>
            </a:endParaRPr>
          </a:p>
          <a:p>
            <a:pPr marL="285840" indent="-1609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Provides COCO-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style Dataset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structure to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import the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custom  data</a:t>
            </a:r>
            <a:endParaRPr b="0" lang="en-US" sz="1600" spc="-1" strike="noStrike">
              <a:latin typeface="Arial"/>
            </a:endParaRPr>
          </a:p>
          <a:p>
            <a:pPr marL="285840" indent="-16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Dataset class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used for image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handling and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training in Keras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7"/>
          <a:stretch/>
        </p:blipFill>
        <p:spPr>
          <a:xfrm>
            <a:off x="4754880" y="1813320"/>
            <a:ext cx="1843560" cy="381240"/>
          </a:xfrm>
          <a:prstGeom prst="rect">
            <a:avLst/>
          </a:prstGeom>
          <a:ln>
            <a:noFill/>
          </a:ln>
        </p:spPr>
      </p:pic>
      <p:sp>
        <p:nvSpPr>
          <p:cNvPr id="357" name="CustomShape 16"/>
          <p:cNvSpPr/>
          <p:nvPr/>
        </p:nvSpPr>
        <p:spPr>
          <a:xfrm flipH="1">
            <a:off x="5943600" y="5577840"/>
            <a:ext cx="7064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Sample images with mask instances after loading into COCO-style dataset</a:t>
            </a:r>
            <a:endParaRPr b="1" lang="en-US" sz="800" spc="-1" strike="noStrike">
              <a:latin typeface="Arial"/>
            </a:endParaRPr>
          </a:p>
        </p:txBody>
      </p:sp>
      <p:sp>
        <p:nvSpPr>
          <p:cNvPr id="358" name="CustomShape 17"/>
          <p:cNvSpPr/>
          <p:nvPr/>
        </p:nvSpPr>
        <p:spPr>
          <a:xfrm>
            <a:off x="7406640" y="548640"/>
            <a:ext cx="2194560" cy="1191240"/>
          </a:xfrm>
          <a:prstGeom prst="rect">
            <a:avLst/>
          </a:prstGeom>
          <a:noFill/>
          <a:ln w="1008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Training Summary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539496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Kaggle Data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760500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Matterport Mask-RCNN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981504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Keras/Tensorflow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5"/>
          <p:cNvSpPr/>
          <p:nvPr/>
        </p:nvSpPr>
        <p:spPr>
          <a:xfrm>
            <a:off x="5535000" y="820080"/>
            <a:ext cx="1474920" cy="212760"/>
          </a:xfrm>
          <a:prstGeom prst="rect">
            <a:avLst/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Images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64" name="CustomShape 6"/>
          <p:cNvSpPr/>
          <p:nvPr/>
        </p:nvSpPr>
        <p:spPr>
          <a:xfrm>
            <a:off x="5535000" y="1105560"/>
            <a:ext cx="1474920" cy="213120"/>
          </a:xfrm>
          <a:prstGeom prst="rect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Train CSV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65" name="CustomShape 7"/>
          <p:cNvSpPr/>
          <p:nvPr/>
        </p:nvSpPr>
        <p:spPr>
          <a:xfrm>
            <a:off x="5535000" y="1391400"/>
            <a:ext cx="1474920" cy="212760"/>
          </a:xfrm>
          <a:prstGeom prst="rect">
            <a:avLst/>
          </a:prstGeom>
          <a:solidFill>
            <a:srgbClr val="749ed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Classes CSV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66" name="CustomShape 8"/>
          <p:cNvSpPr/>
          <p:nvPr/>
        </p:nvSpPr>
        <p:spPr>
          <a:xfrm flipV="1">
            <a:off x="7154640" y="1197000"/>
            <a:ext cx="526680" cy="21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9"/>
          <p:cNvSpPr/>
          <p:nvPr/>
        </p:nvSpPr>
        <p:spPr>
          <a:xfrm flipV="1">
            <a:off x="7188480" y="1161720"/>
            <a:ext cx="4928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0"/>
          <p:cNvSpPr/>
          <p:nvPr/>
        </p:nvSpPr>
        <p:spPr>
          <a:xfrm flipV="1">
            <a:off x="9388440" y="1160280"/>
            <a:ext cx="49248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1"/>
          <p:cNvSpPr/>
          <p:nvPr/>
        </p:nvSpPr>
        <p:spPr>
          <a:xfrm>
            <a:off x="7149960" y="917640"/>
            <a:ext cx="526680" cy="21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2"/>
          <p:cNvSpPr/>
          <p:nvPr/>
        </p:nvSpPr>
        <p:spPr>
          <a:xfrm>
            <a:off x="9601200" y="546120"/>
            <a:ext cx="2194560" cy="1191240"/>
          </a:xfrm>
          <a:prstGeom prst="rect">
            <a:avLst/>
          </a:prstGeom>
          <a:noFill/>
          <a:ln w="1008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3"/>
          <p:cNvSpPr/>
          <p:nvPr/>
        </p:nvSpPr>
        <p:spPr>
          <a:xfrm>
            <a:off x="7791840" y="1054800"/>
            <a:ext cx="1474920" cy="212760"/>
          </a:xfrm>
          <a:prstGeom prst="rect">
            <a:avLst/>
          </a:prstGeom>
          <a:solidFill>
            <a:srgbClr val="d883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DataSet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2" name="CustomShape 14"/>
          <p:cNvSpPr/>
          <p:nvPr/>
        </p:nvSpPr>
        <p:spPr>
          <a:xfrm>
            <a:off x="10001880" y="1048680"/>
            <a:ext cx="1475280" cy="212760"/>
          </a:xfrm>
          <a:prstGeom prst="rect">
            <a:avLst/>
          </a:prstGeom>
          <a:solidFill>
            <a:srgbClr val="ff7e79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Train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640080" y="2369520"/>
            <a:ext cx="4192560" cy="2659680"/>
          </a:xfrm>
          <a:prstGeom prst="rect">
            <a:avLst/>
          </a:prstGeom>
          <a:ln>
            <a:noFill/>
          </a:ln>
        </p:spPr>
      </p:pic>
      <p:sp>
        <p:nvSpPr>
          <p:cNvPr id="374" name="CustomShape 15"/>
          <p:cNvSpPr/>
          <p:nvPr/>
        </p:nvSpPr>
        <p:spPr>
          <a:xfrm>
            <a:off x="810000" y="1922760"/>
            <a:ext cx="33962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Dataset Usage: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80/20 split 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5394960" y="2377440"/>
            <a:ext cx="6013800" cy="2634120"/>
          </a:xfrm>
          <a:prstGeom prst="rect">
            <a:avLst/>
          </a:prstGeom>
          <a:ln>
            <a:noFill/>
          </a:ln>
        </p:spPr>
      </p:pic>
      <p:sp>
        <p:nvSpPr>
          <p:cNvPr id="376" name="CustomShape 16"/>
          <p:cNvSpPr/>
          <p:nvPr/>
        </p:nvSpPr>
        <p:spPr>
          <a:xfrm>
            <a:off x="6583680" y="1922760"/>
            <a:ext cx="33962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Hyper-parameters Tuning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CustomShape 17"/>
          <p:cNvSpPr/>
          <p:nvPr/>
        </p:nvSpPr>
        <p:spPr>
          <a:xfrm>
            <a:off x="640080" y="521460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SGD Optimizer with variable learning rate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NVIDIA GPU GTX 1070 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Training Losses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539496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Kaggle Data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760500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Matterport Mask-RCNN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981504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Keras/Tensorflow</a:t>
            </a:r>
            <a:endParaRPr b="1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5535000" y="820080"/>
            <a:ext cx="1474920" cy="212760"/>
          </a:xfrm>
          <a:prstGeom prst="rect">
            <a:avLst/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Images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83" name="CustomShape 6"/>
          <p:cNvSpPr/>
          <p:nvPr/>
        </p:nvSpPr>
        <p:spPr>
          <a:xfrm>
            <a:off x="5535000" y="1105560"/>
            <a:ext cx="1474920" cy="213120"/>
          </a:xfrm>
          <a:prstGeom prst="rect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Train CSV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5535000" y="1391400"/>
            <a:ext cx="1474920" cy="212760"/>
          </a:xfrm>
          <a:prstGeom prst="rect">
            <a:avLst/>
          </a:prstGeom>
          <a:solidFill>
            <a:srgbClr val="749ed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Classes CSV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85" name="CustomShape 8"/>
          <p:cNvSpPr/>
          <p:nvPr/>
        </p:nvSpPr>
        <p:spPr>
          <a:xfrm flipV="1">
            <a:off x="7154640" y="1197000"/>
            <a:ext cx="526680" cy="21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9"/>
          <p:cNvSpPr/>
          <p:nvPr/>
        </p:nvSpPr>
        <p:spPr>
          <a:xfrm flipV="1">
            <a:off x="7188480" y="1161720"/>
            <a:ext cx="4928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0"/>
          <p:cNvSpPr/>
          <p:nvPr/>
        </p:nvSpPr>
        <p:spPr>
          <a:xfrm flipV="1">
            <a:off x="9388440" y="1160280"/>
            <a:ext cx="49248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1"/>
          <p:cNvSpPr/>
          <p:nvPr/>
        </p:nvSpPr>
        <p:spPr>
          <a:xfrm>
            <a:off x="7149960" y="917640"/>
            <a:ext cx="526680" cy="21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2"/>
          <p:cNvSpPr/>
          <p:nvPr/>
        </p:nvSpPr>
        <p:spPr>
          <a:xfrm>
            <a:off x="9601200" y="546120"/>
            <a:ext cx="2194560" cy="1191240"/>
          </a:xfrm>
          <a:prstGeom prst="rect">
            <a:avLst/>
          </a:prstGeom>
          <a:noFill/>
          <a:ln w="1008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3"/>
          <p:cNvSpPr/>
          <p:nvPr/>
        </p:nvSpPr>
        <p:spPr>
          <a:xfrm>
            <a:off x="7791840" y="1054800"/>
            <a:ext cx="1474920" cy="212760"/>
          </a:xfrm>
          <a:prstGeom prst="rect">
            <a:avLst/>
          </a:prstGeom>
          <a:solidFill>
            <a:srgbClr val="d883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DataSet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1" name="CustomShape 14"/>
          <p:cNvSpPr/>
          <p:nvPr/>
        </p:nvSpPr>
        <p:spPr>
          <a:xfrm>
            <a:off x="10001880" y="1048680"/>
            <a:ext cx="1475280" cy="212760"/>
          </a:xfrm>
          <a:prstGeom prst="rect">
            <a:avLst/>
          </a:prstGeom>
          <a:solidFill>
            <a:srgbClr val="ff7e79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Train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92" name="CustomShape 15"/>
          <p:cNvSpPr/>
          <p:nvPr/>
        </p:nvSpPr>
        <p:spPr>
          <a:xfrm>
            <a:off x="1554480" y="1779480"/>
            <a:ext cx="1554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Run 1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718920" y="2234160"/>
            <a:ext cx="3030120" cy="334368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2"/>
          <a:stretch/>
        </p:blipFill>
        <p:spPr>
          <a:xfrm>
            <a:off x="4297680" y="2286000"/>
            <a:ext cx="3218040" cy="3291840"/>
          </a:xfrm>
          <a:prstGeom prst="rect">
            <a:avLst/>
          </a:prstGeom>
          <a:ln>
            <a:noFill/>
          </a:ln>
        </p:spPr>
      </p:pic>
      <p:sp>
        <p:nvSpPr>
          <p:cNvPr id="395" name="CustomShape 16"/>
          <p:cNvSpPr/>
          <p:nvPr/>
        </p:nvSpPr>
        <p:spPr>
          <a:xfrm>
            <a:off x="5303520" y="1831320"/>
            <a:ext cx="1554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Run 2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3"/>
          <a:stretch/>
        </p:blipFill>
        <p:spPr>
          <a:xfrm>
            <a:off x="8138160" y="2286000"/>
            <a:ext cx="3200400" cy="3291840"/>
          </a:xfrm>
          <a:prstGeom prst="rect">
            <a:avLst/>
          </a:prstGeom>
          <a:ln>
            <a:noFill/>
          </a:ln>
        </p:spPr>
      </p:pic>
      <p:sp>
        <p:nvSpPr>
          <p:cNvPr id="397" name="CustomShape 17"/>
          <p:cNvSpPr/>
          <p:nvPr/>
        </p:nvSpPr>
        <p:spPr>
          <a:xfrm>
            <a:off x="9052560" y="1831320"/>
            <a:ext cx="1554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Run 3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rcRect l="14386" t="13390" r="12276" b="14606"/>
          <a:stretch/>
        </p:blipFill>
        <p:spPr>
          <a:xfrm>
            <a:off x="1645920" y="1188720"/>
            <a:ext cx="2468880" cy="233424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2"/>
          <a:srcRect l="14386" t="13390" r="12281" b="14606"/>
          <a:stretch/>
        </p:blipFill>
        <p:spPr>
          <a:xfrm>
            <a:off x="4846320" y="1142280"/>
            <a:ext cx="2560320" cy="242388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3"/>
          <a:srcRect l="14386" t="13390" r="12281" b="14606"/>
          <a:stretch/>
        </p:blipFill>
        <p:spPr>
          <a:xfrm>
            <a:off x="8229600" y="1097280"/>
            <a:ext cx="2560320" cy="246888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4"/>
          <a:srcRect l="14386" t="13390" r="12281" b="14606"/>
          <a:stretch/>
        </p:blipFill>
        <p:spPr>
          <a:xfrm>
            <a:off x="1645920" y="3749040"/>
            <a:ext cx="2514600" cy="2468880"/>
          </a:xfrm>
          <a:prstGeom prst="rect">
            <a:avLst/>
          </a:prstGeom>
          <a:ln>
            <a:noFill/>
          </a:ln>
        </p:spPr>
      </p:pic>
      <p:pic>
        <p:nvPicPr>
          <p:cNvPr id="403" name="" descr=""/>
          <p:cNvPicPr/>
          <p:nvPr/>
        </p:nvPicPr>
        <p:blipFill>
          <a:blip r:embed="rId5"/>
          <a:srcRect l="14386" t="13390" r="12281" b="14606"/>
          <a:stretch/>
        </p:blipFill>
        <p:spPr>
          <a:xfrm>
            <a:off x="4826880" y="3749040"/>
            <a:ext cx="2560320" cy="2513880"/>
          </a:xfrm>
          <a:prstGeom prst="rect">
            <a:avLst/>
          </a:prstGeom>
          <a:ln>
            <a:noFill/>
          </a:ln>
        </p:spPr>
      </p:pic>
      <p:pic>
        <p:nvPicPr>
          <p:cNvPr id="404" name="" descr=""/>
          <p:cNvPicPr/>
          <p:nvPr/>
        </p:nvPicPr>
        <p:blipFill>
          <a:blip r:embed="rId6"/>
          <a:srcRect l="14386" t="13390" r="12281" b="14606"/>
          <a:stretch/>
        </p:blipFill>
        <p:spPr>
          <a:xfrm>
            <a:off x="8229600" y="3749040"/>
            <a:ext cx="2607120" cy="255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Results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731520" y="1463040"/>
            <a:ext cx="3954960" cy="429768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6578280" y="548640"/>
            <a:ext cx="3571560" cy="152748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3"/>
          <a:stretch/>
        </p:blipFill>
        <p:spPr>
          <a:xfrm>
            <a:off x="5162760" y="2353680"/>
            <a:ext cx="6175800" cy="3772800"/>
          </a:xfrm>
          <a:prstGeom prst="rect">
            <a:avLst/>
          </a:prstGeom>
          <a:ln>
            <a:noFill/>
          </a:ln>
        </p:spPr>
      </p:pic>
      <p:sp>
        <p:nvSpPr>
          <p:cNvPr id="409" name="CustomShape 2"/>
          <p:cNvSpPr/>
          <p:nvPr/>
        </p:nvSpPr>
        <p:spPr>
          <a:xfrm>
            <a:off x="7119360" y="612648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Figure : Confusion Matrix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7132320" y="201168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Figure :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 Precisi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on-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Recall 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Curve</a:t>
            </a: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b="1" lang="en-US" sz="1600" spc="-1" strike="noStrike"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4"/>
          <a:stretch/>
        </p:blipFill>
        <p:spPr>
          <a:xfrm>
            <a:off x="731520" y="1463040"/>
            <a:ext cx="3954960" cy="4297680"/>
          </a:xfrm>
          <a:prstGeom prst="rect">
            <a:avLst/>
          </a:prstGeom>
          <a:ln>
            <a:noFill/>
          </a:ln>
        </p:spPr>
      </p:pic>
      <p:sp>
        <p:nvSpPr>
          <p:cNvPr id="412" name="CustomShape 4"/>
          <p:cNvSpPr/>
          <p:nvPr/>
        </p:nvSpPr>
        <p:spPr>
          <a:xfrm>
            <a:off x="365760" y="566928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 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Sampl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 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Image 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with 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ground 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truth 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and 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predicti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ons, 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and </a:t>
            </a:r>
            <a:r>
              <a:rPr b="1" lang="en-US" sz="1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scores</a:t>
            </a: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b="1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ion 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Seg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men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tati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Evalua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tion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Metric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4754880" y="1800720"/>
            <a:ext cx="6629040" cy="2771280"/>
          </a:xfrm>
          <a:prstGeom prst="rect">
            <a:avLst/>
          </a:prstGeom>
          <a:ln>
            <a:noFill/>
          </a:ln>
        </p:spPr>
      </p:pic>
      <p:sp>
        <p:nvSpPr>
          <p:cNvPr id="415" name="CustomShape 2"/>
          <p:cNvSpPr/>
          <p:nvPr/>
        </p:nvSpPr>
        <p:spPr>
          <a:xfrm>
            <a:off x="640080" y="1464840"/>
            <a:ext cx="37490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572040" y="1645920"/>
            <a:ext cx="3725640" cy="417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IoU(A,B)=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A∩B / A∪B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AP calculated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over range from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0.5 to 0.95 with a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step size of 0.05: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(0.5, 0.55, 0.6,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0.65, 0.7, 0.75,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0.8, 0.85, 0.9,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0.95)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Reported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numbers for our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model are mean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Average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Precision values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(mAP) over a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batch of 100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random images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from validation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dataset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Average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Precision values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improve with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training the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model over the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entire dataset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Symbol" charset="2"/>
              <a:buChar char=""/>
            </a:pPr>
            <a:r>
              <a:rPr b="0" lang="en-US" sz="1000" spc="-1" strike="noStrike">
                <a:latin typeface="Arial"/>
              </a:rPr>
              <a:t>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hio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n 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Seg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me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nta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tio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Predi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ction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 as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sema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ntic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640080" y="1464840"/>
            <a:ext cx="37490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1"/>
          <a:srcRect l="14216" t="8465" r="10781" b="10531"/>
          <a:stretch/>
        </p:blipFill>
        <p:spPr>
          <a:xfrm>
            <a:off x="731520" y="1397520"/>
            <a:ext cx="4846320" cy="171144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2"/>
          <a:srcRect l="11217" t="10714" r="8533" b="12781"/>
          <a:stretch/>
        </p:blipFill>
        <p:spPr>
          <a:xfrm>
            <a:off x="721800" y="3118680"/>
            <a:ext cx="4846320" cy="153972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rcRect l="14966" t="8465" r="12282" b="10531"/>
          <a:stretch/>
        </p:blipFill>
        <p:spPr>
          <a:xfrm>
            <a:off x="731520" y="4670640"/>
            <a:ext cx="4846320" cy="162900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4"/>
          <a:srcRect l="14966" t="8465" r="12282" b="10531"/>
          <a:stretch/>
        </p:blipFill>
        <p:spPr>
          <a:xfrm>
            <a:off x="6400800" y="1344600"/>
            <a:ext cx="5029200" cy="1764360"/>
          </a:xfrm>
          <a:prstGeom prst="rect">
            <a:avLst/>
          </a:prstGeom>
          <a:ln>
            <a:noFill/>
          </a:ln>
        </p:spPr>
      </p:pic>
      <p:pic>
        <p:nvPicPr>
          <p:cNvPr id="423" name="" descr=""/>
          <p:cNvPicPr/>
          <p:nvPr/>
        </p:nvPicPr>
        <p:blipFill>
          <a:blip r:embed="rId5"/>
          <a:srcRect l="12717" t="8465" r="10784" b="10531"/>
          <a:stretch/>
        </p:blipFill>
        <p:spPr>
          <a:xfrm>
            <a:off x="6400800" y="3108960"/>
            <a:ext cx="5029200" cy="161568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6"/>
          <a:srcRect l="14966" t="8465" r="12282" b="10531"/>
          <a:stretch/>
        </p:blipFill>
        <p:spPr>
          <a:xfrm>
            <a:off x="6400800" y="4724640"/>
            <a:ext cx="5029200" cy="158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265320" y="539280"/>
            <a:ext cx="59382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Improvements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640080" y="954360"/>
            <a:ext cx="9027360" cy="416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Design process so that training doesn’t converge so quickly: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Effective use of augmentation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Regularization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Try impact of using other backbone networks (ResNet101, 152, VGG, etc.)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334080" y="539280"/>
            <a:ext cx="49399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Summary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601920" y="1066320"/>
            <a:ext cx="9027360" cy="4166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As Mask R-CNN is an ‘add-on’ to a classification model (Faster R-CNN), it is very likely we will see a bottom up segmentation architecture that addresses speed and accuracy.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Segmentation training can be time consuming.  Even with sufficient resources, training times are measured in days.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Understanding how to efficiently format data and code for resource utilization are valuable skills.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We may have gotten lucky by choosing a solid implementation of Mask R-CNN.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YOLACT has promise but implementation is complex.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Attempts to build and train our own network were only partially successful even after days of training.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4112640" y="581040"/>
            <a:ext cx="49399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Tha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nk 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you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rcRect l="11498" t="20489" r="9001" b="22503"/>
          <a:stretch/>
        </p:blipFill>
        <p:spPr>
          <a:xfrm>
            <a:off x="457560" y="1280160"/>
            <a:ext cx="11223720" cy="475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" descr=""/>
          <p:cNvPicPr/>
          <p:nvPr/>
        </p:nvPicPr>
        <p:blipFill>
          <a:blip r:embed="rId1"/>
          <a:stretch/>
        </p:blipFill>
        <p:spPr>
          <a:xfrm>
            <a:off x="1808640" y="1506240"/>
            <a:ext cx="8573400" cy="370368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171720" y="539280"/>
            <a:ext cx="66528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Segmentation and Classification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63d46"/>
                </a:solidFill>
                <a:latin typeface="Century Gothic"/>
                <a:ea typeface="DejaVu Sans"/>
              </a:rPr>
              <a:t>Alternative segmentation outputs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808640" y="5320440"/>
            <a:ext cx="8573400" cy="859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Different architectures produce different output.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The desired output will drive the selected architecture.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3791520" y="2921400"/>
            <a:ext cx="23781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BACKUP 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601920" y="1370520"/>
            <a:ext cx="10963080" cy="3962160"/>
          </a:xfrm>
          <a:prstGeom prst="rect">
            <a:avLst/>
          </a:prstGeom>
          <a:solidFill>
            <a:schemeClr val="tx1"/>
          </a:solidFill>
          <a:ln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2"/>
          <p:cNvSpPr/>
          <p:nvPr/>
        </p:nvSpPr>
        <p:spPr>
          <a:xfrm>
            <a:off x="2949120" y="1907280"/>
            <a:ext cx="181800" cy="2311200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"/>
          <p:cNvSpPr/>
          <p:nvPr/>
        </p:nvSpPr>
        <p:spPr>
          <a:xfrm>
            <a:off x="3234600" y="2273040"/>
            <a:ext cx="774000" cy="1579680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"/>
          <p:cNvSpPr/>
          <p:nvPr/>
        </p:nvSpPr>
        <p:spPr>
          <a:xfrm>
            <a:off x="4098960" y="2697480"/>
            <a:ext cx="1174320" cy="730440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5"/>
          <p:cNvSpPr/>
          <p:nvPr/>
        </p:nvSpPr>
        <p:spPr>
          <a:xfrm>
            <a:off x="5302080" y="3737160"/>
            <a:ext cx="1816560" cy="2314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Encoding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7" name="CustomShape 6"/>
          <p:cNvSpPr/>
          <p:nvPr/>
        </p:nvSpPr>
        <p:spPr>
          <a:xfrm>
            <a:off x="1358640" y="1861200"/>
            <a:ext cx="9514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Input: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8" name="CustomShape 7"/>
          <p:cNvSpPr/>
          <p:nvPr/>
        </p:nvSpPr>
        <p:spPr>
          <a:xfrm>
            <a:off x="9318960" y="1904040"/>
            <a:ext cx="181800" cy="2311200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8"/>
          <p:cNvSpPr/>
          <p:nvPr/>
        </p:nvSpPr>
        <p:spPr>
          <a:xfrm>
            <a:off x="8448120" y="2273040"/>
            <a:ext cx="774000" cy="1579680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9"/>
          <p:cNvSpPr/>
          <p:nvPr/>
        </p:nvSpPr>
        <p:spPr>
          <a:xfrm>
            <a:off x="7206120" y="2697480"/>
            <a:ext cx="1174320" cy="730440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0"/>
          <p:cNvSpPr/>
          <p:nvPr/>
        </p:nvSpPr>
        <p:spPr>
          <a:xfrm>
            <a:off x="9982080" y="1904040"/>
            <a:ext cx="10342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Output: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Mask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2" name="CustomShape 11"/>
          <p:cNvSpPr/>
          <p:nvPr/>
        </p:nvSpPr>
        <p:spPr>
          <a:xfrm flipH="1" rot="10800000">
            <a:off x="7028280" y="4203000"/>
            <a:ext cx="791280" cy="5803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12"/>
          <p:cNvSpPr/>
          <p:nvPr/>
        </p:nvSpPr>
        <p:spPr>
          <a:xfrm flipH="1" rot="5400000">
            <a:off x="6359040" y="2869920"/>
            <a:ext cx="580320" cy="7912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13"/>
          <p:cNvSpPr/>
          <p:nvPr/>
        </p:nvSpPr>
        <p:spPr>
          <a:xfrm rot="16200000">
            <a:off x="4340160" y="3149280"/>
            <a:ext cx="351720" cy="3134160"/>
          </a:xfrm>
          <a:prstGeom prst="leftBrace">
            <a:avLst>
              <a:gd name="adj1" fmla="val 52778"/>
              <a:gd name="adj2" fmla="val 52083"/>
            </a:avLst>
          </a:prstGeom>
          <a:noFill/>
          <a:ln w="414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14"/>
          <p:cNvSpPr/>
          <p:nvPr/>
        </p:nvSpPr>
        <p:spPr>
          <a:xfrm rot="16200000">
            <a:off x="7654320" y="3171240"/>
            <a:ext cx="351720" cy="3134160"/>
          </a:xfrm>
          <a:prstGeom prst="leftBrace">
            <a:avLst>
              <a:gd name="adj1" fmla="val 52778"/>
              <a:gd name="adj2" fmla="val 52083"/>
            </a:avLst>
          </a:prstGeom>
          <a:noFill/>
          <a:ln w="414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15"/>
          <p:cNvSpPr/>
          <p:nvPr/>
        </p:nvSpPr>
        <p:spPr>
          <a:xfrm>
            <a:off x="4015440" y="4964040"/>
            <a:ext cx="1114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Encoder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7" name="CustomShape 16"/>
          <p:cNvSpPr/>
          <p:nvPr/>
        </p:nvSpPr>
        <p:spPr>
          <a:xfrm>
            <a:off x="7413120" y="4964040"/>
            <a:ext cx="1141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Decoder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8" name="CustomShape 17"/>
          <p:cNvSpPr/>
          <p:nvPr/>
        </p:nvSpPr>
        <p:spPr>
          <a:xfrm>
            <a:off x="509760" y="539280"/>
            <a:ext cx="69148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Encoder Architecture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Most segmentation models use an encoder structure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9" name="CustomShape 18"/>
          <p:cNvSpPr/>
          <p:nvPr/>
        </p:nvSpPr>
        <p:spPr>
          <a:xfrm>
            <a:off x="877320" y="5458320"/>
            <a:ext cx="10309320" cy="859320"/>
          </a:xfrm>
          <a:prstGeom prst="rect">
            <a:avLst/>
          </a:prstGeom>
          <a:solidFill>
            <a:srgbClr val="f2d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Modularity: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A benefit of this structure is that the encoder and decoder portions can be separated.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0" name="CustomShape 19"/>
          <p:cNvSpPr/>
          <p:nvPr/>
        </p:nvSpPr>
        <p:spPr>
          <a:xfrm>
            <a:off x="3657600" y="1680480"/>
            <a:ext cx="5015880" cy="357120"/>
          </a:xfrm>
          <a:custGeom>
            <a:avLst/>
            <a:gdLst/>
            <a:ahLst/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0"/>
          <p:cNvSpPr/>
          <p:nvPr/>
        </p:nvSpPr>
        <p:spPr>
          <a:xfrm>
            <a:off x="4683240" y="2100600"/>
            <a:ext cx="3174480" cy="419040"/>
          </a:xfrm>
          <a:custGeom>
            <a:avLst/>
            <a:gdLst/>
            <a:ahLst/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21"/>
          <p:cNvSpPr/>
          <p:nvPr/>
        </p:nvSpPr>
        <p:spPr>
          <a:xfrm>
            <a:off x="3531240" y="1370520"/>
            <a:ext cx="22532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b050"/>
                </a:solidFill>
                <a:latin typeface="Century Gothic"/>
                <a:ea typeface="DejaVu Sans"/>
              </a:rPr>
              <a:t>Details shared during decoding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53" name="Picture 26" descr=""/>
          <p:cNvPicPr/>
          <p:nvPr/>
        </p:nvPicPr>
        <p:blipFill>
          <a:blip r:embed="rId1"/>
          <a:stretch/>
        </p:blipFill>
        <p:spPr>
          <a:xfrm>
            <a:off x="1126440" y="2575440"/>
            <a:ext cx="1456200" cy="1639440"/>
          </a:xfrm>
          <a:prstGeom prst="rect">
            <a:avLst/>
          </a:prstGeom>
          <a:ln>
            <a:noFill/>
          </a:ln>
        </p:spPr>
      </p:pic>
      <p:pic>
        <p:nvPicPr>
          <p:cNvPr id="454" name="Picture 27" descr=""/>
          <p:cNvPicPr/>
          <p:nvPr/>
        </p:nvPicPr>
        <p:blipFill>
          <a:blip r:embed="rId2"/>
          <a:stretch/>
        </p:blipFill>
        <p:spPr>
          <a:xfrm>
            <a:off x="9823680" y="2584440"/>
            <a:ext cx="1454040" cy="163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601920" y="1370520"/>
            <a:ext cx="10963080" cy="3962160"/>
          </a:xfrm>
          <a:prstGeom prst="rect">
            <a:avLst/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2"/>
          <p:cNvSpPr/>
          <p:nvPr/>
        </p:nvSpPr>
        <p:spPr>
          <a:xfrm>
            <a:off x="5302080" y="3737160"/>
            <a:ext cx="1816560" cy="231480"/>
          </a:xfrm>
          <a:prstGeom prst="rect">
            <a:avLst/>
          </a:prstGeom>
          <a:solidFill>
            <a:srgbClr val="00206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Encoding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1358640" y="1861200"/>
            <a:ext cx="9514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Input: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9318960" y="1904040"/>
            <a:ext cx="181800" cy="2311200"/>
          </a:xfrm>
          <a:prstGeom prst="rect">
            <a:avLst/>
          </a:prstGeom>
          <a:solidFill>
            <a:schemeClr val="accent4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5"/>
          <p:cNvSpPr/>
          <p:nvPr/>
        </p:nvSpPr>
        <p:spPr>
          <a:xfrm>
            <a:off x="8448120" y="2273040"/>
            <a:ext cx="774000" cy="1579680"/>
          </a:xfrm>
          <a:prstGeom prst="rect">
            <a:avLst/>
          </a:prstGeom>
          <a:solidFill>
            <a:srgbClr val="7030a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6"/>
          <p:cNvSpPr/>
          <p:nvPr/>
        </p:nvSpPr>
        <p:spPr>
          <a:xfrm>
            <a:off x="7206120" y="2697480"/>
            <a:ext cx="1174320" cy="730440"/>
          </a:xfrm>
          <a:prstGeom prst="rect">
            <a:avLst/>
          </a:prstGeom>
          <a:solidFill>
            <a:srgbClr val="00b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7"/>
          <p:cNvSpPr/>
          <p:nvPr/>
        </p:nvSpPr>
        <p:spPr>
          <a:xfrm>
            <a:off x="9982080" y="1904040"/>
            <a:ext cx="10342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Output: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Mask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CustomShape 8"/>
          <p:cNvSpPr/>
          <p:nvPr/>
        </p:nvSpPr>
        <p:spPr>
          <a:xfrm flipH="1" rot="5400000">
            <a:off x="6359040" y="2869920"/>
            <a:ext cx="580320" cy="7912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9"/>
          <p:cNvSpPr/>
          <p:nvPr/>
        </p:nvSpPr>
        <p:spPr>
          <a:xfrm rot="16200000">
            <a:off x="4340160" y="3149280"/>
            <a:ext cx="351720" cy="3134160"/>
          </a:xfrm>
          <a:prstGeom prst="leftBrace">
            <a:avLst>
              <a:gd name="adj1" fmla="val 52778"/>
              <a:gd name="adj2" fmla="val 52083"/>
            </a:avLst>
          </a:prstGeom>
          <a:noFill/>
          <a:ln w="414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0"/>
          <p:cNvSpPr/>
          <p:nvPr/>
        </p:nvSpPr>
        <p:spPr>
          <a:xfrm rot="16200000">
            <a:off x="7654320" y="3171240"/>
            <a:ext cx="351720" cy="3134160"/>
          </a:xfrm>
          <a:prstGeom prst="leftBrace">
            <a:avLst>
              <a:gd name="adj1" fmla="val 52778"/>
              <a:gd name="adj2" fmla="val 52083"/>
            </a:avLst>
          </a:prstGeom>
          <a:noFill/>
          <a:ln w="414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1"/>
          <p:cNvSpPr/>
          <p:nvPr/>
        </p:nvSpPr>
        <p:spPr>
          <a:xfrm>
            <a:off x="4015440" y="4964040"/>
            <a:ext cx="1114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Encoder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CustomShape 12"/>
          <p:cNvSpPr/>
          <p:nvPr/>
        </p:nvSpPr>
        <p:spPr>
          <a:xfrm>
            <a:off x="7413120" y="4964040"/>
            <a:ext cx="1141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Decoder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7" name="CustomShape 13"/>
          <p:cNvSpPr/>
          <p:nvPr/>
        </p:nvSpPr>
        <p:spPr>
          <a:xfrm>
            <a:off x="509760" y="539280"/>
            <a:ext cx="69148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Encoder Architecture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Most segmentation models use an encoder structure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8" name="CustomShape 14"/>
          <p:cNvSpPr/>
          <p:nvPr/>
        </p:nvSpPr>
        <p:spPr>
          <a:xfrm>
            <a:off x="877320" y="5458320"/>
            <a:ext cx="10309320" cy="8593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Pre-Trained Networks: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ResNet, VGG, …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CustomShape 15"/>
          <p:cNvSpPr/>
          <p:nvPr/>
        </p:nvSpPr>
        <p:spPr>
          <a:xfrm>
            <a:off x="3324960" y="1936080"/>
            <a:ext cx="1344600" cy="234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Pre-Trained Network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0" name="Picture 27" descr=""/>
          <p:cNvPicPr/>
          <p:nvPr/>
        </p:nvPicPr>
        <p:blipFill>
          <a:blip r:embed="rId1"/>
          <a:stretch/>
        </p:blipFill>
        <p:spPr>
          <a:xfrm>
            <a:off x="3916440" y="3016080"/>
            <a:ext cx="1264680" cy="1264680"/>
          </a:xfrm>
          <a:prstGeom prst="rect">
            <a:avLst/>
          </a:prstGeom>
          <a:ln>
            <a:noFill/>
          </a:ln>
        </p:spPr>
      </p:pic>
      <p:pic>
        <p:nvPicPr>
          <p:cNvPr id="471" name="Picture 29" descr=""/>
          <p:cNvPicPr/>
          <p:nvPr/>
        </p:nvPicPr>
        <p:blipFill>
          <a:blip r:embed="rId2"/>
          <a:stretch/>
        </p:blipFill>
        <p:spPr>
          <a:xfrm>
            <a:off x="1126440" y="2575440"/>
            <a:ext cx="1456200" cy="1639440"/>
          </a:xfrm>
          <a:prstGeom prst="rect">
            <a:avLst/>
          </a:prstGeom>
          <a:ln>
            <a:noFill/>
          </a:ln>
        </p:spPr>
      </p:pic>
      <p:pic>
        <p:nvPicPr>
          <p:cNvPr id="472" name="Picture 30" descr=""/>
          <p:cNvPicPr/>
          <p:nvPr/>
        </p:nvPicPr>
        <p:blipFill>
          <a:blip r:embed="rId3"/>
          <a:stretch/>
        </p:blipFill>
        <p:spPr>
          <a:xfrm>
            <a:off x="9823680" y="2584440"/>
            <a:ext cx="1454040" cy="163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icture 24" descr=""/>
          <p:cNvPicPr/>
          <p:nvPr/>
        </p:nvPicPr>
        <p:blipFill>
          <a:blip r:embed="rId1"/>
          <a:stretch/>
        </p:blipFill>
        <p:spPr>
          <a:xfrm>
            <a:off x="6057720" y="1344600"/>
            <a:ext cx="2155320" cy="2211840"/>
          </a:xfrm>
          <a:prstGeom prst="rect">
            <a:avLst/>
          </a:prstGeom>
          <a:ln>
            <a:noFill/>
          </a:ln>
        </p:spPr>
      </p:pic>
      <p:sp>
        <p:nvSpPr>
          <p:cNvPr id="474" name="CustomShape 1"/>
          <p:cNvSpPr/>
          <p:nvPr/>
        </p:nvSpPr>
        <p:spPr>
          <a:xfrm>
            <a:off x="351360" y="539280"/>
            <a:ext cx="48942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- Evolution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1497960" y="4896000"/>
            <a:ext cx="9619560" cy="436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3"/>
          <p:cNvSpPr/>
          <p:nvPr/>
        </p:nvSpPr>
        <p:spPr>
          <a:xfrm>
            <a:off x="1617120" y="5219280"/>
            <a:ext cx="1225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Oct 2014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786240" y="6135480"/>
            <a:ext cx="871164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blog.athelas.com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/a-brief-history-of-cnns-in-image-segmentation-from-r-cnn-to-mask-r-cnn-34ea83205de4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8" name="CustomShape 5"/>
          <p:cNvSpPr/>
          <p:nvPr/>
        </p:nvSpPr>
        <p:spPr>
          <a:xfrm>
            <a:off x="736560" y="5836680"/>
            <a:ext cx="24026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5"/>
              </a:rPr>
              <a:t>https://</a:t>
            </a: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6"/>
              </a:rPr>
              <a:t>arxiv.org</a:t>
            </a: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7"/>
              </a:rPr>
              <a:t>/pdf/1311.2524.pdf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9" name="CustomShape 6"/>
          <p:cNvSpPr/>
          <p:nvPr/>
        </p:nvSpPr>
        <p:spPr>
          <a:xfrm>
            <a:off x="3733200" y="5219280"/>
            <a:ext cx="1442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Sep 2015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0" name="CustomShape 7"/>
          <p:cNvSpPr/>
          <p:nvPr/>
        </p:nvSpPr>
        <p:spPr>
          <a:xfrm>
            <a:off x="3102840" y="5832720"/>
            <a:ext cx="25808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8"/>
              </a:rPr>
              <a:t>https://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9"/>
              </a:rPr>
              <a:t>arxiv.org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0"/>
              </a:rPr>
              <a:t>/pdf/1504.08083.pdf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81" name="CustomShape 8"/>
          <p:cNvSpPr/>
          <p:nvPr/>
        </p:nvSpPr>
        <p:spPr>
          <a:xfrm>
            <a:off x="2101320" y="2655720"/>
            <a:ext cx="34588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Single network for features, classification and bounding boxes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82" name="Picture 14" descr=""/>
          <p:cNvPicPr/>
          <p:nvPr/>
        </p:nvPicPr>
        <p:blipFill>
          <a:blip r:embed="rId11"/>
          <a:stretch/>
        </p:blipFill>
        <p:spPr>
          <a:xfrm>
            <a:off x="2172600" y="3138480"/>
            <a:ext cx="3638160" cy="1386720"/>
          </a:xfrm>
          <a:prstGeom prst="rect">
            <a:avLst/>
          </a:prstGeom>
          <a:ln>
            <a:noFill/>
          </a:ln>
        </p:spPr>
      </p:pic>
      <p:sp>
        <p:nvSpPr>
          <p:cNvPr id="483" name="CustomShape 9"/>
          <p:cNvSpPr/>
          <p:nvPr/>
        </p:nvSpPr>
        <p:spPr>
          <a:xfrm>
            <a:off x="564480" y="2128680"/>
            <a:ext cx="50140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Introduced concept of region proposals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4" name="CustomShape 10"/>
          <p:cNvSpPr/>
          <p:nvPr/>
        </p:nvSpPr>
        <p:spPr>
          <a:xfrm>
            <a:off x="403920" y="4746240"/>
            <a:ext cx="14407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PASCAL VOC (R-CNN)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5" name="CustomShape 11"/>
          <p:cNvSpPr/>
          <p:nvPr/>
        </p:nvSpPr>
        <p:spPr>
          <a:xfrm>
            <a:off x="1963800" y="4937400"/>
            <a:ext cx="6944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54%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6" name="CustomShape 12"/>
          <p:cNvSpPr/>
          <p:nvPr/>
        </p:nvSpPr>
        <p:spPr>
          <a:xfrm>
            <a:off x="4145400" y="4947840"/>
            <a:ext cx="746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66%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7" name="CustomShape 13"/>
          <p:cNvSpPr/>
          <p:nvPr/>
        </p:nvSpPr>
        <p:spPr>
          <a:xfrm>
            <a:off x="5928120" y="5219280"/>
            <a:ext cx="1676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Jan 2016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88" name="Picture 20" descr=""/>
          <p:cNvPicPr/>
          <p:nvPr/>
        </p:nvPicPr>
        <p:blipFill>
          <a:blip r:embed="rId12"/>
          <a:stretch/>
        </p:blipFill>
        <p:spPr>
          <a:xfrm>
            <a:off x="8390880" y="980280"/>
            <a:ext cx="3169080" cy="1428480"/>
          </a:xfrm>
          <a:prstGeom prst="rect">
            <a:avLst/>
          </a:prstGeom>
          <a:ln>
            <a:noFill/>
          </a:ln>
        </p:spPr>
      </p:pic>
      <p:sp>
        <p:nvSpPr>
          <p:cNvPr id="489" name="CustomShape 14"/>
          <p:cNvSpPr/>
          <p:nvPr/>
        </p:nvSpPr>
        <p:spPr>
          <a:xfrm>
            <a:off x="8734680" y="5832720"/>
            <a:ext cx="25808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3"/>
              </a:rPr>
              <a:t>https://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4"/>
              </a:rPr>
              <a:t>arxiv.org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5"/>
              </a:rPr>
              <a:t>/pdf/1703.06870.pdf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90" name="CustomShape 15"/>
          <p:cNvSpPr/>
          <p:nvPr/>
        </p:nvSpPr>
        <p:spPr>
          <a:xfrm>
            <a:off x="5635800" y="5832720"/>
            <a:ext cx="25808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6"/>
              </a:rPr>
              <a:t>https://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7"/>
              </a:rPr>
              <a:t>arxiv.org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8"/>
              </a:rPr>
              <a:t>/pdf/1506.01497.pdf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91" name="CustomShape 16"/>
          <p:cNvSpPr/>
          <p:nvPr/>
        </p:nvSpPr>
        <p:spPr>
          <a:xfrm>
            <a:off x="6029640" y="3567600"/>
            <a:ext cx="20322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Added Region Proposal Network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(near real-time 5fps)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2" name="CustomShape 17"/>
          <p:cNvSpPr/>
          <p:nvPr/>
        </p:nvSpPr>
        <p:spPr>
          <a:xfrm>
            <a:off x="8375400" y="2455920"/>
            <a:ext cx="318456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Adds Instance Segmentation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3 outputs:</a:t>
            </a:r>
            <a:endParaRPr b="0" lang="en-US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Classification</a:t>
            </a:r>
            <a:endParaRPr b="0" lang="en-US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Bounding Box</a:t>
            </a:r>
            <a:endParaRPr b="0" lang="en-US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Instance Segmentation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(near real-time 5fps)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3" name="CustomShape 18"/>
          <p:cNvSpPr/>
          <p:nvPr/>
        </p:nvSpPr>
        <p:spPr>
          <a:xfrm>
            <a:off x="9189720" y="5219280"/>
            <a:ext cx="1571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Jan 2018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CustomShape 19"/>
          <p:cNvSpPr/>
          <p:nvPr/>
        </p:nvSpPr>
        <p:spPr>
          <a:xfrm>
            <a:off x="6465240" y="4953960"/>
            <a:ext cx="601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78%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95" name="Picture 28" descr=""/>
          <p:cNvPicPr/>
          <p:nvPr/>
        </p:nvPicPr>
        <p:blipFill>
          <a:blip r:embed="rId19"/>
          <a:stretch/>
        </p:blipFill>
        <p:spPr>
          <a:xfrm>
            <a:off x="631440" y="1125720"/>
            <a:ext cx="5307480" cy="1027800"/>
          </a:xfrm>
          <a:prstGeom prst="rect">
            <a:avLst/>
          </a:prstGeom>
          <a:ln>
            <a:noFill/>
          </a:ln>
        </p:spPr>
      </p:pic>
      <p:sp>
        <p:nvSpPr>
          <p:cNvPr id="496" name="Line 20"/>
          <p:cNvSpPr/>
          <p:nvPr/>
        </p:nvSpPr>
        <p:spPr>
          <a:xfrm flipV="1">
            <a:off x="1845720" y="2436120"/>
            <a:ext cx="360" cy="25326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Line 21"/>
          <p:cNvSpPr/>
          <p:nvPr/>
        </p:nvSpPr>
        <p:spPr>
          <a:xfrm flipV="1">
            <a:off x="4400640" y="4580640"/>
            <a:ext cx="360" cy="378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Line 22"/>
          <p:cNvSpPr/>
          <p:nvPr/>
        </p:nvSpPr>
        <p:spPr>
          <a:xfrm flipV="1">
            <a:off x="6829200" y="4305960"/>
            <a:ext cx="360" cy="64908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Line 23"/>
          <p:cNvSpPr/>
          <p:nvPr/>
        </p:nvSpPr>
        <p:spPr>
          <a:xfrm flipV="1">
            <a:off x="9939960" y="3861720"/>
            <a:ext cx="360" cy="11070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Picture 3" descr=""/>
          <p:cNvPicPr/>
          <p:nvPr/>
        </p:nvPicPr>
        <p:blipFill>
          <a:blip r:embed="rId1"/>
          <a:stretch/>
        </p:blipFill>
        <p:spPr>
          <a:xfrm>
            <a:off x="2889000" y="1122120"/>
            <a:ext cx="8093880" cy="5261040"/>
          </a:xfrm>
          <a:prstGeom prst="rect">
            <a:avLst/>
          </a:prstGeom>
          <a:ln>
            <a:noFill/>
          </a:ln>
        </p:spPr>
      </p:pic>
      <p:sp>
        <p:nvSpPr>
          <p:cNvPr id="501" name="CustomShape 1"/>
          <p:cNvSpPr/>
          <p:nvPr/>
        </p:nvSpPr>
        <p:spPr>
          <a:xfrm>
            <a:off x="2889000" y="1122120"/>
            <a:ext cx="3634200" cy="506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"/>
          <p:cNvSpPr/>
          <p:nvPr/>
        </p:nvSpPr>
        <p:spPr>
          <a:xfrm>
            <a:off x="5745960" y="5809680"/>
            <a:ext cx="1035720" cy="441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"/>
          <p:cNvSpPr/>
          <p:nvPr/>
        </p:nvSpPr>
        <p:spPr>
          <a:xfrm>
            <a:off x="6446520" y="2011680"/>
            <a:ext cx="2173680" cy="397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4"/>
          <p:cNvSpPr/>
          <p:nvPr/>
        </p:nvSpPr>
        <p:spPr>
          <a:xfrm>
            <a:off x="5943960" y="3799800"/>
            <a:ext cx="2173680" cy="397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5"/>
          <p:cNvSpPr/>
          <p:nvPr/>
        </p:nvSpPr>
        <p:spPr>
          <a:xfrm>
            <a:off x="6215040" y="4718160"/>
            <a:ext cx="1134720" cy="397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6"/>
          <p:cNvSpPr/>
          <p:nvPr/>
        </p:nvSpPr>
        <p:spPr>
          <a:xfrm>
            <a:off x="4329360" y="292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7"/>
          <p:cNvSpPr/>
          <p:nvPr/>
        </p:nvSpPr>
        <p:spPr>
          <a:xfrm>
            <a:off x="4321080" y="36972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8"/>
          <p:cNvSpPr/>
          <p:nvPr/>
        </p:nvSpPr>
        <p:spPr>
          <a:xfrm>
            <a:off x="4337640" y="449208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9"/>
          <p:cNvSpPr/>
          <p:nvPr/>
        </p:nvSpPr>
        <p:spPr>
          <a:xfrm>
            <a:off x="4341600" y="523764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0"/>
          <p:cNvSpPr/>
          <p:nvPr/>
        </p:nvSpPr>
        <p:spPr>
          <a:xfrm>
            <a:off x="758880" y="1122120"/>
            <a:ext cx="2041560" cy="526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Build Steps: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Isolate Unet decoder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Import Resnet pretrained network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Connect Layers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Adjust Image scaling for training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Train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Adjust image scaling for inference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1" name="CustomShape 11"/>
          <p:cNvSpPr/>
          <p:nvPr/>
        </p:nvSpPr>
        <p:spPr>
          <a:xfrm>
            <a:off x="2974320" y="1171440"/>
            <a:ext cx="3017880" cy="5168520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ResNet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2" name="CustomShape 12"/>
          <p:cNvSpPr/>
          <p:nvPr/>
        </p:nvSpPr>
        <p:spPr>
          <a:xfrm>
            <a:off x="3160440" y="1354320"/>
            <a:ext cx="891360" cy="656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3" name="CustomShape 13"/>
          <p:cNvSpPr/>
          <p:nvPr/>
        </p:nvSpPr>
        <p:spPr>
          <a:xfrm>
            <a:off x="3499920" y="2552760"/>
            <a:ext cx="1630080" cy="493200"/>
          </a:xfrm>
          <a:prstGeom prst="rect">
            <a:avLst/>
          </a:prstGeom>
          <a:solidFill>
            <a:srgbClr val="eeeaf2"/>
          </a:solidFill>
          <a:ln w="324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Block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4" name="CustomShape 14"/>
          <p:cNvSpPr/>
          <p:nvPr/>
        </p:nvSpPr>
        <p:spPr>
          <a:xfrm>
            <a:off x="3499920" y="3340800"/>
            <a:ext cx="1630080" cy="493200"/>
          </a:xfrm>
          <a:prstGeom prst="rect">
            <a:avLst/>
          </a:prstGeom>
          <a:solidFill>
            <a:srgbClr val="ebf2e0"/>
          </a:solidFill>
          <a:ln w="324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Block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5" name="CustomShape 15"/>
          <p:cNvSpPr/>
          <p:nvPr/>
        </p:nvSpPr>
        <p:spPr>
          <a:xfrm>
            <a:off x="3499920" y="4128840"/>
            <a:ext cx="1630080" cy="493200"/>
          </a:xfrm>
          <a:prstGeom prst="rect">
            <a:avLst/>
          </a:prstGeom>
          <a:solidFill>
            <a:srgbClr val="f2ddda"/>
          </a:solidFill>
          <a:ln w="324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Block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6" name="CustomShape 16"/>
          <p:cNvSpPr/>
          <p:nvPr/>
        </p:nvSpPr>
        <p:spPr>
          <a:xfrm>
            <a:off x="3499920" y="4917240"/>
            <a:ext cx="1630080" cy="493200"/>
          </a:xfrm>
          <a:prstGeom prst="rect">
            <a:avLst/>
          </a:prstGeom>
          <a:solidFill>
            <a:srgbClr val="eaf0f5"/>
          </a:solidFill>
          <a:ln w="324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Block 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CustomShape 17"/>
          <p:cNvSpPr/>
          <p:nvPr/>
        </p:nvSpPr>
        <p:spPr>
          <a:xfrm>
            <a:off x="3499920" y="5668200"/>
            <a:ext cx="1630080" cy="493200"/>
          </a:xfrm>
          <a:prstGeom prst="rect">
            <a:avLst/>
          </a:prstGeom>
          <a:solidFill>
            <a:srgbClr val="749ed1"/>
          </a:solidFill>
          <a:ln w="324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Block 5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Encoder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CustomShape 18"/>
          <p:cNvSpPr/>
          <p:nvPr/>
        </p:nvSpPr>
        <p:spPr>
          <a:xfrm>
            <a:off x="5461920" y="4398120"/>
            <a:ext cx="1887840" cy="51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52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19"/>
          <p:cNvSpPr/>
          <p:nvPr/>
        </p:nvSpPr>
        <p:spPr>
          <a:xfrm>
            <a:off x="5461920" y="3585240"/>
            <a:ext cx="265572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52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20"/>
          <p:cNvSpPr/>
          <p:nvPr/>
        </p:nvSpPr>
        <p:spPr>
          <a:xfrm>
            <a:off x="5451480" y="5164200"/>
            <a:ext cx="1067400" cy="3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52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1"/>
          <p:cNvSpPr/>
          <p:nvPr/>
        </p:nvSpPr>
        <p:spPr>
          <a:xfrm flipV="1">
            <a:off x="5486760" y="2209680"/>
            <a:ext cx="3133440" cy="61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52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22"/>
          <p:cNvSpPr/>
          <p:nvPr/>
        </p:nvSpPr>
        <p:spPr>
          <a:xfrm>
            <a:off x="5527440" y="5908320"/>
            <a:ext cx="118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52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23"/>
          <p:cNvSpPr/>
          <p:nvPr/>
        </p:nvSpPr>
        <p:spPr>
          <a:xfrm>
            <a:off x="3814560" y="210708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24"/>
          <p:cNvSpPr/>
          <p:nvPr/>
        </p:nvSpPr>
        <p:spPr>
          <a:xfrm>
            <a:off x="5983560" y="1171440"/>
            <a:ext cx="721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Unet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5" name="CustomShape 25"/>
          <p:cNvSpPr/>
          <p:nvPr/>
        </p:nvSpPr>
        <p:spPr>
          <a:xfrm>
            <a:off x="242280" y="539280"/>
            <a:ext cx="59076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Encoder Modularity Example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icture 1" descr=""/>
          <p:cNvPicPr/>
          <p:nvPr/>
        </p:nvPicPr>
        <p:blipFill>
          <a:blip r:embed="rId1"/>
          <a:stretch/>
        </p:blipFill>
        <p:spPr>
          <a:xfrm>
            <a:off x="3442320" y="1267560"/>
            <a:ext cx="8039520" cy="4321800"/>
          </a:xfrm>
          <a:prstGeom prst="rect">
            <a:avLst/>
          </a:prstGeom>
          <a:ln>
            <a:noFill/>
          </a:ln>
        </p:spPr>
      </p:pic>
      <p:sp>
        <p:nvSpPr>
          <p:cNvPr id="527" name="CustomShape 1"/>
          <p:cNvSpPr/>
          <p:nvPr/>
        </p:nvSpPr>
        <p:spPr>
          <a:xfrm>
            <a:off x="120240" y="539280"/>
            <a:ext cx="7071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FCN (Fully Convolutional Network)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755280" y="5842080"/>
            <a:ext cx="36262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https://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arxiv.org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/pdf/1605.06211v1.pdf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680760" y="1267560"/>
            <a:ext cx="2596320" cy="432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90000" tIns="274320" bIns="274320">
            <a:noAutofit/>
          </a:bodyPr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Early segmentation architecture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Uses CNN’s throughout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icture 2" descr=""/>
          <p:cNvPicPr/>
          <p:nvPr/>
        </p:nvPicPr>
        <p:blipFill>
          <a:blip r:embed="rId1"/>
          <a:stretch/>
        </p:blipFill>
        <p:spPr>
          <a:xfrm>
            <a:off x="3645360" y="711360"/>
            <a:ext cx="7886520" cy="5126400"/>
          </a:xfrm>
          <a:prstGeom prst="rect">
            <a:avLst/>
          </a:prstGeom>
          <a:ln>
            <a:noFill/>
          </a:ln>
        </p:spPr>
      </p:pic>
      <p:sp>
        <p:nvSpPr>
          <p:cNvPr id="531" name="CustomShape 1"/>
          <p:cNvSpPr/>
          <p:nvPr/>
        </p:nvSpPr>
        <p:spPr>
          <a:xfrm>
            <a:off x="605160" y="5838840"/>
            <a:ext cx="34084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https://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arxiv.org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/pdf/1505.04597.pdf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522720" y="539280"/>
            <a:ext cx="11739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UNet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680760" y="1267560"/>
            <a:ext cx="2596320" cy="432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90000" tIns="274320" bIns="274320">
            <a:noAutofit/>
          </a:bodyPr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Uses skip connections to maintain detail in decoder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Used in medical imaging where detail is important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2" descr=""/>
          <p:cNvPicPr/>
          <p:nvPr/>
        </p:nvPicPr>
        <p:blipFill>
          <a:blip r:embed="rId1"/>
          <a:stretch/>
        </p:blipFill>
        <p:spPr>
          <a:xfrm>
            <a:off x="6859080" y="3708360"/>
            <a:ext cx="4709160" cy="2160720"/>
          </a:xfrm>
          <a:prstGeom prst="rect">
            <a:avLst/>
          </a:prstGeom>
          <a:ln>
            <a:noFill/>
          </a:ln>
        </p:spPr>
      </p:pic>
      <p:sp>
        <p:nvSpPr>
          <p:cNvPr id="535" name="CustomShape 1"/>
          <p:cNvSpPr/>
          <p:nvPr/>
        </p:nvSpPr>
        <p:spPr>
          <a:xfrm>
            <a:off x="6814800" y="5862960"/>
            <a:ext cx="2952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arxiv.org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/pdf/1703.06870.pdf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36" name="CustomShape 2"/>
          <p:cNvSpPr/>
          <p:nvPr/>
        </p:nvSpPr>
        <p:spPr>
          <a:xfrm>
            <a:off x="484920" y="539280"/>
            <a:ext cx="2619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680760" y="1267560"/>
            <a:ext cx="2596320" cy="432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90000" tIns="274320" bIns="274320">
            <a:noAutofit/>
          </a:bodyPr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Iteration of R-CNN evolution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Adds segmentation to previous iterations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Includes bounding boxes and instance segmentation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8" name="Picture 1" descr=""/>
          <p:cNvPicPr/>
          <p:nvPr/>
        </p:nvPicPr>
        <p:blipFill>
          <a:blip r:embed="rId5"/>
          <a:stretch/>
        </p:blipFill>
        <p:spPr>
          <a:xfrm>
            <a:off x="3324960" y="879840"/>
            <a:ext cx="8243280" cy="2735280"/>
          </a:xfrm>
          <a:prstGeom prst="rect">
            <a:avLst/>
          </a:prstGeom>
          <a:ln>
            <a:noFill/>
          </a:ln>
        </p:spPr>
      </p:pic>
      <p:sp>
        <p:nvSpPr>
          <p:cNvPr id="539" name="CustomShape 4"/>
          <p:cNvSpPr/>
          <p:nvPr/>
        </p:nvSpPr>
        <p:spPr>
          <a:xfrm>
            <a:off x="3394440" y="3269880"/>
            <a:ext cx="7479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6"/>
              </a:rPr>
              <a:t>https://</a:t>
            </a: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7"/>
              </a:rPr>
              <a:t>medium.com</a:t>
            </a: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8"/>
              </a:rPr>
              <a:t>/@</a:t>
            </a: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9"/>
              </a:rPr>
              <a:t>jonathan_hui</a:t>
            </a: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0"/>
              </a:rPr>
              <a:t>/image-segmentation-with-mask-r-cnn-ebe6d793272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563040" y="5822280"/>
            <a:ext cx="2952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arxiv.org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/pdf/1612.01105.pdf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-39240" y="539280"/>
            <a:ext cx="85366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PSPNet (Pyramid Scene Parsing Network)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680760" y="1267560"/>
            <a:ext cx="2596320" cy="432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90000" tIns="274320" bIns="274320">
            <a:noAutofit/>
          </a:bodyPr>
          <a:p>
            <a:pPr marL="119160" indent="-11808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Detects objects of varying size using Pyramid of convolutions</a:t>
            </a:r>
            <a:endParaRPr b="0" lang="en-US" sz="1800" spc="-1" strike="noStrike">
              <a:latin typeface="Arial"/>
            </a:endParaRPr>
          </a:p>
          <a:p>
            <a:pPr marL="119160" indent="-11808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Classifies based on overall image context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3" name="Picture 1" descr=""/>
          <p:cNvPicPr/>
          <p:nvPr/>
        </p:nvPicPr>
        <p:blipFill>
          <a:blip r:embed="rId4"/>
          <a:stretch/>
        </p:blipFill>
        <p:spPr>
          <a:xfrm>
            <a:off x="3421080" y="1267560"/>
            <a:ext cx="8027640" cy="2270880"/>
          </a:xfrm>
          <a:prstGeom prst="rect">
            <a:avLst/>
          </a:prstGeom>
          <a:ln>
            <a:noFill/>
          </a:ln>
        </p:spPr>
      </p:pic>
      <p:sp>
        <p:nvSpPr>
          <p:cNvPr id="544" name="CustomShape 4"/>
          <p:cNvSpPr/>
          <p:nvPr/>
        </p:nvSpPr>
        <p:spPr>
          <a:xfrm>
            <a:off x="3690000" y="3816000"/>
            <a:ext cx="609480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ffff"/>
                </a:solidFill>
                <a:latin typeface="NimbusRomNo9L"/>
                <a:ea typeface="DejaVu Sans"/>
              </a:rPr>
              <a:t>A single PSPNet yields the new record of mIoU accuracy 85.4% on PASCAL VOC 2012 and accuracy 80.2% on Cityscapes.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6" name="TextShape 2"/>
          <p:cNvSpPr txBox="1"/>
          <p:nvPr/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TextShape 3"/>
          <p:cNvSpPr txBox="1"/>
          <p:nvPr/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8" name="TextShape 4"/>
          <p:cNvSpPr txBox="1"/>
          <p:nvPr/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 1"/>
          <p:cNvGraphicFramePr/>
          <p:nvPr/>
        </p:nvGraphicFramePr>
        <p:xfrm>
          <a:off x="601920" y="1401840"/>
          <a:ext cx="10545480" cy="4622040"/>
        </p:xfrm>
        <a:graphic>
          <a:graphicData uri="http://schemas.openxmlformats.org/drawingml/2006/table">
            <a:tbl>
              <a:tblPr/>
              <a:tblGrid>
                <a:gridCol w="2521080"/>
                <a:gridCol w="4209480"/>
                <a:gridCol w="1284840"/>
                <a:gridCol w="1244880"/>
                <a:gridCol w="1285560"/>
              </a:tblGrid>
              <a:tr h="88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Architecture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Description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f6f6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f6f6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f6f6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f6f6f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FCN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Simple datasets with small number of objects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PSPNet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Good with objects of varying sizes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Unet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Medical imaging and fine details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Faster R-CNN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Evolution of R-CNN network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Mask R-CNN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Includes bounding boxes along with instance segmentation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Yolact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Real-time speeds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124" name="CustomShape 2"/>
          <p:cNvSpPr/>
          <p:nvPr/>
        </p:nvSpPr>
        <p:spPr>
          <a:xfrm>
            <a:off x="244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Selection of Architecture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63d46"/>
                </a:solidFill>
                <a:latin typeface="Century Gothic"/>
                <a:ea typeface="DejaVu Sans"/>
              </a:rPr>
              <a:t>Object Detection Architectures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5" name="Picture 4" descr=""/>
          <p:cNvPicPr/>
          <p:nvPr/>
        </p:nvPicPr>
        <p:blipFill>
          <a:blip r:embed="rId1"/>
          <a:stretch/>
        </p:blipFill>
        <p:spPr>
          <a:xfrm>
            <a:off x="7336080" y="1410120"/>
            <a:ext cx="1273680" cy="997200"/>
          </a:xfrm>
          <a:prstGeom prst="rect">
            <a:avLst/>
          </a:prstGeom>
          <a:ln>
            <a:noFill/>
          </a:ln>
        </p:spPr>
      </p:pic>
      <p:pic>
        <p:nvPicPr>
          <p:cNvPr id="126" name="Picture 5" descr=""/>
          <p:cNvPicPr/>
          <p:nvPr/>
        </p:nvPicPr>
        <p:blipFill>
          <a:blip r:embed="rId2"/>
          <a:stretch/>
        </p:blipFill>
        <p:spPr>
          <a:xfrm>
            <a:off x="8604720" y="1410120"/>
            <a:ext cx="1267560" cy="997200"/>
          </a:xfrm>
          <a:prstGeom prst="rect">
            <a:avLst/>
          </a:prstGeom>
          <a:ln>
            <a:noFill/>
          </a:ln>
        </p:spPr>
      </p:pic>
      <p:pic>
        <p:nvPicPr>
          <p:cNvPr id="127" name="Picture 6" descr=""/>
          <p:cNvPicPr/>
          <p:nvPr/>
        </p:nvPicPr>
        <p:blipFill>
          <a:blip r:embed="rId3"/>
          <a:stretch/>
        </p:blipFill>
        <p:spPr>
          <a:xfrm>
            <a:off x="9873360" y="1401840"/>
            <a:ext cx="1267560" cy="1005480"/>
          </a:xfrm>
          <a:prstGeom prst="rect">
            <a:avLst/>
          </a:prstGeom>
          <a:ln>
            <a:noFill/>
          </a:ln>
        </p:spPr>
      </p:pic>
      <p:sp>
        <p:nvSpPr>
          <p:cNvPr id="128" name="CustomShape 3"/>
          <p:cNvSpPr/>
          <p:nvPr/>
        </p:nvSpPr>
        <p:spPr>
          <a:xfrm>
            <a:off x="7157880" y="886680"/>
            <a:ext cx="15886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Semantic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8686800" y="886680"/>
            <a:ext cx="11527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Object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Detection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" name="CustomShape 5"/>
          <p:cNvSpPr/>
          <p:nvPr/>
        </p:nvSpPr>
        <p:spPr>
          <a:xfrm>
            <a:off x="9776880" y="886680"/>
            <a:ext cx="15886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Instance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1" name="TextShape 3"/>
          <p:cNvSpPr txBox="1"/>
          <p:nvPr/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3" name="TextShape 2"/>
          <p:cNvSpPr txBox="1"/>
          <p:nvPr/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4" name="TextShape 3"/>
          <p:cNvSpPr txBox="1"/>
          <p:nvPr/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5" name="TextShape 4"/>
          <p:cNvSpPr txBox="1"/>
          <p:nvPr/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6" name="TextShape 5"/>
          <p:cNvSpPr txBox="1"/>
          <p:nvPr/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8" name="TextShape 2"/>
          <p:cNvSpPr txBox="1"/>
          <p:nvPr/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9" name="TextShape 3"/>
          <p:cNvSpPr txBox="1"/>
          <p:nvPr/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0" name="TextShape 4"/>
          <p:cNvSpPr txBox="1"/>
          <p:nvPr/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1" name="TextShape 5"/>
          <p:cNvSpPr txBox="1"/>
          <p:nvPr/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2" name="TextShape 6"/>
          <p:cNvSpPr txBox="1"/>
          <p:nvPr/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3" name="TextShape 7"/>
          <p:cNvSpPr txBox="1"/>
          <p:nvPr/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281160" y="539280"/>
            <a:ext cx="46580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63d46"/>
                </a:solidFill>
                <a:latin typeface="Century Gothic"/>
                <a:ea typeface="DejaVu Sans"/>
              </a:rPr>
              <a:t>Objective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4376520" y="1420560"/>
            <a:ext cx="371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 fashion-related items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3" name="Picture 4" descr=""/>
          <p:cNvPicPr/>
          <p:nvPr/>
        </p:nvPicPr>
        <p:blipFill>
          <a:blip r:embed="rId1"/>
          <a:stretch/>
        </p:blipFill>
        <p:spPr>
          <a:xfrm>
            <a:off x="1315080" y="2180520"/>
            <a:ext cx="3531600" cy="3975840"/>
          </a:xfrm>
          <a:prstGeom prst="rect">
            <a:avLst/>
          </a:prstGeom>
          <a:ln>
            <a:noFill/>
          </a:ln>
        </p:spPr>
      </p:pic>
      <p:pic>
        <p:nvPicPr>
          <p:cNvPr id="134" name="Picture 5" descr=""/>
          <p:cNvPicPr/>
          <p:nvPr/>
        </p:nvPicPr>
        <p:blipFill>
          <a:blip r:embed="rId2"/>
          <a:stretch/>
        </p:blipFill>
        <p:spPr>
          <a:xfrm>
            <a:off x="7354800" y="2180520"/>
            <a:ext cx="3531600" cy="397584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5245920" y="3494880"/>
            <a:ext cx="1802520" cy="1001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5152680" y="5335920"/>
            <a:ext cx="1890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Mask-RCNN is logical choice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51360" y="539280"/>
            <a:ext cx="48942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- Evolution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820800" y="4856400"/>
            <a:ext cx="10422720" cy="8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3"/>
          <p:cNvSpPr/>
          <p:nvPr/>
        </p:nvSpPr>
        <p:spPr>
          <a:xfrm>
            <a:off x="786240" y="6135480"/>
            <a:ext cx="871164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blog.athelas.com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/a-brief-history-of-cnns-in-image-segmentation-from-r-cnn-to-mask-r-cnn-34ea83205de4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1940400" y="1860480"/>
            <a:ext cx="2668320" cy="12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 R-CNN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Single network for features, classification and bounding boxes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https://arxiv.org/pdf/1504.08083.pdf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601920" y="3429000"/>
            <a:ext cx="2398680" cy="97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R-CNN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Introduced concept of region proposals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5"/>
              </a:rPr>
              <a:t>https://arxiv.org/pdf/1311.2524.pdf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4125960" y="3200400"/>
            <a:ext cx="2531880" cy="12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Added Region Proposal Network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(near real-time 5fps)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6"/>
              </a:rPr>
              <a:t>https://arxiv.org/pdf/1506.01497.pdf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6704640" y="1334520"/>
            <a:ext cx="3585600" cy="19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Adds Instance Segmentation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3 outputs: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Classification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Bounding Box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Instance Segmentation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(near real-time 5fps)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7"/>
              </a:rPr>
              <a:t>https://arxiv.org/pdf/1703.06870.pdf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4" name="Line 8"/>
          <p:cNvSpPr/>
          <p:nvPr/>
        </p:nvSpPr>
        <p:spPr>
          <a:xfrm flipV="1">
            <a:off x="2255400" y="4478040"/>
            <a:ext cx="360" cy="378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9"/>
          <p:cNvSpPr/>
          <p:nvPr/>
        </p:nvSpPr>
        <p:spPr>
          <a:xfrm>
            <a:off x="8935200" y="3452760"/>
            <a:ext cx="2599200" cy="12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YOLACT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Real-time segmentation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(real-time 30fps)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8"/>
              </a:rPr>
              <a:t>https://arxiv.org/pdf/1904.02689.pdf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6" name="CustomShape 10"/>
          <p:cNvSpPr/>
          <p:nvPr/>
        </p:nvSpPr>
        <p:spPr>
          <a:xfrm>
            <a:off x="924840" y="5125680"/>
            <a:ext cx="1647360" cy="327600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11"/>
          <p:cNvSpPr/>
          <p:nvPr/>
        </p:nvSpPr>
        <p:spPr>
          <a:xfrm>
            <a:off x="2566440" y="5125680"/>
            <a:ext cx="1647360" cy="327600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CustomShape 12"/>
          <p:cNvSpPr/>
          <p:nvPr/>
        </p:nvSpPr>
        <p:spPr>
          <a:xfrm>
            <a:off x="4208400" y="5125680"/>
            <a:ext cx="1647360" cy="327600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CustomShape 13"/>
          <p:cNvSpPr/>
          <p:nvPr/>
        </p:nvSpPr>
        <p:spPr>
          <a:xfrm>
            <a:off x="5850000" y="5125680"/>
            <a:ext cx="1647360" cy="327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CustomShape 14"/>
          <p:cNvSpPr/>
          <p:nvPr/>
        </p:nvSpPr>
        <p:spPr>
          <a:xfrm>
            <a:off x="7491600" y="5125680"/>
            <a:ext cx="1647360" cy="327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Line 15"/>
          <p:cNvSpPr/>
          <p:nvPr/>
        </p:nvSpPr>
        <p:spPr>
          <a:xfrm flipV="1">
            <a:off x="7655400" y="3325320"/>
            <a:ext cx="360" cy="153108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6"/>
          <p:cNvSpPr/>
          <p:nvPr/>
        </p:nvSpPr>
        <p:spPr>
          <a:xfrm>
            <a:off x="9133560" y="5126400"/>
            <a:ext cx="1647360" cy="327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Line 17"/>
          <p:cNvSpPr/>
          <p:nvPr/>
        </p:nvSpPr>
        <p:spPr>
          <a:xfrm flipV="1">
            <a:off x="3821040" y="3142080"/>
            <a:ext cx="360" cy="171432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18"/>
          <p:cNvSpPr/>
          <p:nvPr/>
        </p:nvSpPr>
        <p:spPr>
          <a:xfrm flipV="1">
            <a:off x="4311000" y="4478040"/>
            <a:ext cx="360" cy="378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19"/>
          <p:cNvSpPr/>
          <p:nvPr/>
        </p:nvSpPr>
        <p:spPr>
          <a:xfrm flipV="1">
            <a:off x="10409040" y="4478040"/>
            <a:ext cx="360" cy="378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264600" y="539280"/>
            <a:ext cx="59990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A Closer Look at Mask R-CNN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529560" y="5271840"/>
            <a:ext cx="5241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- Outputs classification with bounding boxes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7719120" y="5281920"/>
            <a:ext cx="3889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Adds segmentation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Introduces Regions of Interest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Picture 2" descr=""/>
          <p:cNvPicPr/>
          <p:nvPr/>
        </p:nvPicPr>
        <p:blipFill>
          <a:blip r:embed="rId1"/>
          <a:stretch/>
        </p:blipFill>
        <p:spPr>
          <a:xfrm>
            <a:off x="601920" y="1490040"/>
            <a:ext cx="10730520" cy="3707280"/>
          </a:xfrm>
          <a:prstGeom prst="rect">
            <a:avLst/>
          </a:prstGeom>
          <a:ln>
            <a:noFill/>
          </a:ln>
        </p:spPr>
      </p:pic>
      <p:sp>
        <p:nvSpPr>
          <p:cNvPr id="160" name="CustomShape 4"/>
          <p:cNvSpPr/>
          <p:nvPr/>
        </p:nvSpPr>
        <p:spPr>
          <a:xfrm>
            <a:off x="601920" y="1490040"/>
            <a:ext cx="7373880" cy="370728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5"/>
          <p:cNvSpPr/>
          <p:nvPr/>
        </p:nvSpPr>
        <p:spPr>
          <a:xfrm>
            <a:off x="671760" y="1585800"/>
            <a:ext cx="1890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CustomShape 6"/>
          <p:cNvSpPr/>
          <p:nvPr/>
        </p:nvSpPr>
        <p:spPr>
          <a:xfrm>
            <a:off x="8031960" y="1490040"/>
            <a:ext cx="3263400" cy="370728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7"/>
          <p:cNvSpPr/>
          <p:nvPr/>
        </p:nvSpPr>
        <p:spPr>
          <a:xfrm>
            <a:off x="8116200" y="1598040"/>
            <a:ext cx="1750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8"/>
          <p:cNvSpPr/>
          <p:nvPr/>
        </p:nvSpPr>
        <p:spPr>
          <a:xfrm>
            <a:off x="9417240" y="2469960"/>
            <a:ext cx="1878120" cy="1245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9"/>
          <p:cNvSpPr/>
          <p:nvPr/>
        </p:nvSpPr>
        <p:spPr>
          <a:xfrm>
            <a:off x="9479520" y="2239920"/>
            <a:ext cx="180936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66" name="CustomShape 10"/>
          <p:cNvSpPr/>
          <p:nvPr/>
        </p:nvSpPr>
        <p:spPr>
          <a:xfrm>
            <a:off x="9551520" y="3738960"/>
            <a:ext cx="162072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3640" y="539280"/>
            <a:ext cx="109659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Backbone/Encoder (convolutional base)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71960" y="4180320"/>
            <a:ext cx="10954440" cy="26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Backbone/Encoder:</a:t>
            </a:r>
            <a:endParaRPr b="0" lang="en-US" sz="2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Captures shape information and drops fine-details</a:t>
            </a:r>
            <a:endParaRPr b="0" lang="en-US" sz="2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Size reduction has pyramid-like structure</a:t>
            </a:r>
            <a:endParaRPr b="0" lang="en-US" sz="2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Outputs from pyramid levels shared with decoding process</a:t>
            </a:r>
            <a:endParaRPr b="0" lang="en-US" sz="2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Enables transfer learning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2914920" y="3722400"/>
            <a:ext cx="48250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FashionDataSet uses ResNet50 as backbone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0" name="Picture 43" descr=""/>
          <p:cNvPicPr/>
          <p:nvPr/>
        </p:nvPicPr>
        <p:blipFill>
          <a:blip r:embed="rId1"/>
          <a:stretch/>
        </p:blipFill>
        <p:spPr>
          <a:xfrm>
            <a:off x="601920" y="1087200"/>
            <a:ext cx="8160480" cy="2422440"/>
          </a:xfrm>
          <a:prstGeom prst="rect">
            <a:avLst/>
          </a:prstGeom>
          <a:ln>
            <a:noFill/>
          </a:ln>
        </p:spPr>
      </p:pic>
      <p:sp>
        <p:nvSpPr>
          <p:cNvPr id="171" name="CustomShape 4"/>
          <p:cNvSpPr/>
          <p:nvPr/>
        </p:nvSpPr>
        <p:spPr>
          <a:xfrm>
            <a:off x="601920" y="1087200"/>
            <a:ext cx="5607720" cy="242244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5"/>
          <p:cNvSpPr/>
          <p:nvPr/>
        </p:nvSpPr>
        <p:spPr>
          <a:xfrm>
            <a:off x="428400" y="1149840"/>
            <a:ext cx="18903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6252480" y="1087200"/>
            <a:ext cx="2481480" cy="242244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>
            <a:off x="6107040" y="1157760"/>
            <a:ext cx="1750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8"/>
          <p:cNvSpPr/>
          <p:nvPr/>
        </p:nvSpPr>
        <p:spPr>
          <a:xfrm>
            <a:off x="7306200" y="1727640"/>
            <a:ext cx="1428120" cy="813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"/>
          <p:cNvSpPr/>
          <p:nvPr/>
        </p:nvSpPr>
        <p:spPr>
          <a:xfrm>
            <a:off x="7216200" y="1538280"/>
            <a:ext cx="1433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77" name="CustomShape 10"/>
          <p:cNvSpPr/>
          <p:nvPr/>
        </p:nvSpPr>
        <p:spPr>
          <a:xfrm>
            <a:off x="7212240" y="2537280"/>
            <a:ext cx="1287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78" name="CustomShape 11"/>
          <p:cNvSpPr/>
          <p:nvPr/>
        </p:nvSpPr>
        <p:spPr>
          <a:xfrm flipV="1">
            <a:off x="1470600" y="3240360"/>
            <a:ext cx="360" cy="93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2"/>
          <p:cNvSpPr/>
          <p:nvPr/>
        </p:nvSpPr>
        <p:spPr>
          <a:xfrm>
            <a:off x="8876520" y="3922920"/>
            <a:ext cx="478080" cy="77400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3"/>
          <p:cNvSpPr/>
          <p:nvPr/>
        </p:nvSpPr>
        <p:spPr>
          <a:xfrm>
            <a:off x="8757360" y="3733200"/>
            <a:ext cx="801360" cy="145440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4"/>
          <p:cNvSpPr/>
          <p:nvPr/>
        </p:nvSpPr>
        <p:spPr>
          <a:xfrm>
            <a:off x="8652960" y="3510720"/>
            <a:ext cx="1095120" cy="178920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5"/>
          <p:cNvSpPr/>
          <p:nvPr/>
        </p:nvSpPr>
        <p:spPr>
          <a:xfrm>
            <a:off x="8616960" y="3241080"/>
            <a:ext cx="1379160" cy="225360"/>
          </a:xfrm>
          <a:prstGeom prst="parallelogram">
            <a:avLst>
              <a:gd name="adj" fmla="val 111408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6"/>
          <p:cNvSpPr/>
          <p:nvPr/>
        </p:nvSpPr>
        <p:spPr>
          <a:xfrm>
            <a:off x="10612080" y="3922920"/>
            <a:ext cx="478080" cy="77400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17"/>
          <p:cNvSpPr/>
          <p:nvPr/>
        </p:nvSpPr>
        <p:spPr>
          <a:xfrm>
            <a:off x="10492920" y="3733200"/>
            <a:ext cx="801360" cy="145440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8"/>
          <p:cNvSpPr/>
          <p:nvPr/>
        </p:nvSpPr>
        <p:spPr>
          <a:xfrm>
            <a:off x="10388520" y="3510720"/>
            <a:ext cx="1095120" cy="178920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9"/>
          <p:cNvSpPr/>
          <p:nvPr/>
        </p:nvSpPr>
        <p:spPr>
          <a:xfrm>
            <a:off x="10352520" y="3241080"/>
            <a:ext cx="1379160" cy="225360"/>
          </a:xfrm>
          <a:prstGeom prst="parallelogram">
            <a:avLst>
              <a:gd name="adj" fmla="val 111408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0"/>
          <p:cNvSpPr/>
          <p:nvPr/>
        </p:nvSpPr>
        <p:spPr>
          <a:xfrm>
            <a:off x="9578880" y="4155120"/>
            <a:ext cx="849600" cy="1612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1"/>
          <p:cNvSpPr/>
          <p:nvPr/>
        </p:nvSpPr>
        <p:spPr>
          <a:xfrm flipH="1" rot="20067600">
            <a:off x="10485000" y="4137840"/>
            <a:ext cx="352800" cy="50400"/>
          </a:xfrm>
          <a:custGeom>
            <a:avLst/>
            <a:gdLst/>
            <a:ahLst/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>
            <a:round/>
            <a:head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2"/>
          <p:cNvSpPr/>
          <p:nvPr/>
        </p:nvSpPr>
        <p:spPr>
          <a:xfrm rot="1532400">
            <a:off x="9185760" y="4115880"/>
            <a:ext cx="352800" cy="50400"/>
          </a:xfrm>
          <a:custGeom>
            <a:avLst/>
            <a:gdLst/>
            <a:ahLst/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Century Gothic"/>
                <a:ea typeface="DejaVu Sans"/>
              </a:rPr>
              <a:t>`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90" name="CustomShape 23"/>
          <p:cNvSpPr/>
          <p:nvPr/>
        </p:nvSpPr>
        <p:spPr>
          <a:xfrm>
            <a:off x="9139320" y="2745000"/>
            <a:ext cx="225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Pyramid Structure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942720" y="5214240"/>
            <a:ext cx="846360" cy="137880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"/>
          <p:cNvSpPr/>
          <p:nvPr/>
        </p:nvSpPr>
        <p:spPr>
          <a:xfrm>
            <a:off x="3731760" y="4878720"/>
            <a:ext cx="1418400" cy="258120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3"/>
          <p:cNvSpPr/>
          <p:nvPr/>
        </p:nvSpPr>
        <p:spPr>
          <a:xfrm>
            <a:off x="3547080" y="4485240"/>
            <a:ext cx="1938240" cy="317160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3483360" y="4008240"/>
            <a:ext cx="2441520" cy="399600"/>
          </a:xfrm>
          <a:prstGeom prst="parallelogram">
            <a:avLst>
              <a:gd name="adj" fmla="val 111408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5"/>
          <p:cNvSpPr/>
          <p:nvPr/>
        </p:nvSpPr>
        <p:spPr>
          <a:xfrm>
            <a:off x="7013880" y="5214240"/>
            <a:ext cx="846360" cy="137880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6"/>
          <p:cNvSpPr/>
          <p:nvPr/>
        </p:nvSpPr>
        <p:spPr>
          <a:xfrm>
            <a:off x="6802920" y="4878720"/>
            <a:ext cx="1418400" cy="258120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"/>
          <p:cNvSpPr/>
          <p:nvPr/>
        </p:nvSpPr>
        <p:spPr>
          <a:xfrm>
            <a:off x="6618240" y="4485240"/>
            <a:ext cx="1938240" cy="317160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8"/>
          <p:cNvSpPr/>
          <p:nvPr/>
        </p:nvSpPr>
        <p:spPr>
          <a:xfrm>
            <a:off x="6554520" y="4008240"/>
            <a:ext cx="2441520" cy="399600"/>
          </a:xfrm>
          <a:prstGeom prst="parallelogram">
            <a:avLst>
              <a:gd name="adj" fmla="val 111408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9" name="Picture 9" descr=""/>
          <p:cNvPicPr/>
          <p:nvPr/>
        </p:nvPicPr>
        <p:blipFill>
          <a:blip r:embed="rId3"/>
          <a:stretch/>
        </p:blipFill>
        <p:spPr>
          <a:xfrm>
            <a:off x="9244080" y="1161720"/>
            <a:ext cx="2339280" cy="2633760"/>
          </a:xfrm>
          <a:prstGeom prst="rect">
            <a:avLst/>
          </a:prstGeom>
          <a:ln>
            <a:noFill/>
          </a:ln>
        </p:spPr>
      </p:pic>
      <p:pic>
        <p:nvPicPr>
          <p:cNvPr id="200" name="Picture 10" descr=""/>
          <p:cNvPicPr/>
          <p:nvPr/>
        </p:nvPicPr>
        <p:blipFill>
          <a:blip r:embed="rId4"/>
          <a:stretch/>
        </p:blipFill>
        <p:spPr>
          <a:xfrm>
            <a:off x="1002240" y="1369800"/>
            <a:ext cx="2342520" cy="2637360"/>
          </a:xfrm>
          <a:prstGeom prst="rect">
            <a:avLst/>
          </a:prstGeom>
          <a:ln>
            <a:noFill/>
          </a:ln>
        </p:spPr>
      </p:pic>
      <p:sp>
        <p:nvSpPr>
          <p:cNvPr id="201" name="CustomShape 9"/>
          <p:cNvSpPr/>
          <p:nvPr/>
        </p:nvSpPr>
        <p:spPr>
          <a:xfrm>
            <a:off x="849960" y="4408200"/>
            <a:ext cx="22662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Each layer of pyramid changes dimensions that capture features of different sizes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10"/>
          <p:cNvSpPr/>
          <p:nvPr/>
        </p:nvSpPr>
        <p:spPr>
          <a:xfrm>
            <a:off x="284040" y="539280"/>
            <a:ext cx="38638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Pyramid Structure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3816000" y="1269000"/>
            <a:ext cx="204408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Encoder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encoder translates image into shapes sacrificing surface details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12"/>
          <p:cNvSpPr/>
          <p:nvPr/>
        </p:nvSpPr>
        <p:spPr>
          <a:xfrm>
            <a:off x="6865560" y="1298880"/>
            <a:ext cx="204408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Decoder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decoder translates the encoded shapes into a viewable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13"/>
          <p:cNvSpPr/>
          <p:nvPr/>
        </p:nvSpPr>
        <p:spPr>
          <a:xfrm>
            <a:off x="5047920" y="5321520"/>
            <a:ext cx="185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4"/>
          <p:cNvSpPr/>
          <p:nvPr/>
        </p:nvSpPr>
        <p:spPr>
          <a:xfrm>
            <a:off x="5274000" y="5001840"/>
            <a:ext cx="140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5"/>
          <p:cNvSpPr/>
          <p:nvPr/>
        </p:nvSpPr>
        <p:spPr>
          <a:xfrm>
            <a:off x="5417640" y="4682160"/>
            <a:ext cx="11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6"/>
          <p:cNvSpPr/>
          <p:nvPr/>
        </p:nvSpPr>
        <p:spPr>
          <a:xfrm>
            <a:off x="8866800" y="4485240"/>
            <a:ext cx="2683080" cy="1735560"/>
          </a:xfrm>
          <a:prstGeom prst="rect">
            <a:avLst/>
          </a:prstGeom>
          <a:noFill/>
          <a:ln cap="rnd" w="12600">
            <a:solidFill>
              <a:srgbClr val="00b05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Encoder shares shape information at different scales to improve masking of objects with varying sizes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17"/>
          <p:cNvSpPr/>
          <p:nvPr/>
        </p:nvSpPr>
        <p:spPr>
          <a:xfrm flipH="1" rot="10800000">
            <a:off x="5130720" y="4451760"/>
            <a:ext cx="791280" cy="5803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18"/>
          <p:cNvSpPr/>
          <p:nvPr/>
        </p:nvSpPr>
        <p:spPr>
          <a:xfrm flipH="1" rot="5400000">
            <a:off x="8328240" y="3163680"/>
            <a:ext cx="580320" cy="7912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19"/>
          <p:cNvSpPr/>
          <p:nvPr/>
        </p:nvSpPr>
        <p:spPr>
          <a:xfrm>
            <a:off x="5185440" y="5625360"/>
            <a:ext cx="1504080" cy="2865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Encoding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2" name="CustomShape 20"/>
          <p:cNvSpPr/>
          <p:nvPr/>
        </p:nvSpPr>
        <p:spPr>
          <a:xfrm flipH="1" rot="20067600">
            <a:off x="6788880" y="5595120"/>
            <a:ext cx="625320" cy="90360"/>
          </a:xfrm>
          <a:custGeom>
            <a:avLst/>
            <a:gdLst/>
            <a:ahLst/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>
            <a:round/>
            <a:head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21"/>
          <p:cNvSpPr/>
          <p:nvPr/>
        </p:nvSpPr>
        <p:spPr>
          <a:xfrm rot="1532400">
            <a:off x="4490280" y="5557320"/>
            <a:ext cx="625320" cy="90360"/>
          </a:xfrm>
          <a:custGeom>
            <a:avLst/>
            <a:gdLst/>
            <a:ahLst/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Century Gothic"/>
                <a:ea typeface="DejaVu Sans"/>
              </a:rPr>
              <a:t>`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8313</TotalTime>
  <Application>LibreOffice/6.3.3.2.0$Linux_X86_64 LibreOffice_project/30$Build-2</Application>
  <Words>1464</Words>
  <Paragraphs>323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2019-11-16T12:40:54Z</dcterms:created>
  <dc:creator>mcdomx McDonald</dc:creator>
  <dc:description/>
  <dc:language>en-US</dc:language>
  <cp:lastModifiedBy/>
  <dcterms:modified xsi:type="dcterms:W3CDTF">2019-12-16T16:23:38Z</dcterms:modified>
  <cp:revision>320</cp:revision>
  <dc:subject/>
  <dc:title>Fashion recommender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